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5"/>
  </p:notesMasterIdLst>
  <p:handoutMasterIdLst>
    <p:handoutMasterId r:id="rId76"/>
  </p:handoutMasterIdLst>
  <p:sldIdLst>
    <p:sldId id="271" r:id="rId2"/>
    <p:sldId id="272" r:id="rId3"/>
    <p:sldId id="273" r:id="rId4"/>
    <p:sldId id="281" r:id="rId5"/>
    <p:sldId id="343" r:id="rId6"/>
    <p:sldId id="289" r:id="rId7"/>
    <p:sldId id="290" r:id="rId8"/>
    <p:sldId id="325" r:id="rId9"/>
    <p:sldId id="323" r:id="rId10"/>
    <p:sldId id="285" r:id="rId11"/>
    <p:sldId id="286" r:id="rId12"/>
    <p:sldId id="287" r:id="rId13"/>
    <p:sldId id="288" r:id="rId14"/>
    <p:sldId id="326" r:id="rId15"/>
    <p:sldId id="315" r:id="rId16"/>
    <p:sldId id="291" r:id="rId17"/>
    <p:sldId id="292" r:id="rId18"/>
    <p:sldId id="293" r:id="rId19"/>
    <p:sldId id="294" r:id="rId20"/>
    <p:sldId id="295" r:id="rId21"/>
    <p:sldId id="296" r:id="rId22"/>
    <p:sldId id="297" r:id="rId23"/>
    <p:sldId id="344" r:id="rId24"/>
    <p:sldId id="328" r:id="rId25"/>
    <p:sldId id="333" r:id="rId26"/>
    <p:sldId id="298" r:id="rId27"/>
    <p:sldId id="364" r:id="rId28"/>
    <p:sldId id="342" r:id="rId29"/>
    <p:sldId id="321" r:id="rId30"/>
    <p:sldId id="346" r:id="rId31"/>
    <p:sldId id="365" r:id="rId32"/>
    <p:sldId id="312" r:id="rId33"/>
    <p:sldId id="313" r:id="rId34"/>
    <p:sldId id="334" r:id="rId35"/>
    <p:sldId id="367" r:id="rId36"/>
    <p:sldId id="314" r:id="rId37"/>
    <p:sldId id="299" r:id="rId38"/>
    <p:sldId id="319" r:id="rId39"/>
    <p:sldId id="332" r:id="rId40"/>
    <p:sldId id="348" r:id="rId41"/>
    <p:sldId id="347" r:id="rId42"/>
    <p:sldId id="335" r:id="rId43"/>
    <p:sldId id="317" r:id="rId44"/>
    <p:sldId id="336" r:id="rId45"/>
    <p:sldId id="355" r:id="rId46"/>
    <p:sldId id="368" r:id="rId47"/>
    <p:sldId id="369" r:id="rId48"/>
    <p:sldId id="354" r:id="rId49"/>
    <p:sldId id="358" r:id="rId50"/>
    <p:sldId id="300" r:id="rId51"/>
    <p:sldId id="370" r:id="rId52"/>
    <p:sldId id="360" r:id="rId53"/>
    <p:sldId id="359" r:id="rId54"/>
    <p:sldId id="339" r:id="rId55"/>
    <p:sldId id="372" r:id="rId56"/>
    <p:sldId id="376" r:id="rId57"/>
    <p:sldId id="374" r:id="rId58"/>
    <p:sldId id="316" r:id="rId59"/>
    <p:sldId id="349" r:id="rId60"/>
    <p:sldId id="361" r:id="rId61"/>
    <p:sldId id="352" r:id="rId62"/>
    <p:sldId id="302" r:id="rId63"/>
    <p:sldId id="350" r:id="rId64"/>
    <p:sldId id="362" r:id="rId65"/>
    <p:sldId id="351" r:id="rId66"/>
    <p:sldId id="304" r:id="rId67"/>
    <p:sldId id="305" r:id="rId68"/>
    <p:sldId id="306" r:id="rId69"/>
    <p:sldId id="377" r:id="rId70"/>
    <p:sldId id="307" r:id="rId71"/>
    <p:sldId id="265" r:id="rId72"/>
    <p:sldId id="345" r:id="rId73"/>
    <p:sldId id="284" r:id="rId7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F9FB"/>
    <a:srgbClr val="718EA0"/>
    <a:srgbClr val="6C899B"/>
    <a:srgbClr val="F9FCFD"/>
    <a:srgbClr val="23B0C3"/>
    <a:srgbClr val="146772"/>
    <a:srgbClr val="95E2EC"/>
    <a:srgbClr val="D0C6E9"/>
    <a:srgbClr val="FAD6DD"/>
    <a:srgbClr val="FFF9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708" autoAdjust="0"/>
  </p:normalViewPr>
  <p:slideViewPr>
    <p:cSldViewPr snapToGrid="0" showGuides="1">
      <p:cViewPr varScale="1">
        <p:scale>
          <a:sx n="108" d="100"/>
          <a:sy n="108" d="100"/>
        </p:scale>
        <p:origin x="714" y="108"/>
      </p:cViewPr>
      <p:guideLst>
        <p:guide orient="horz" pos="2183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E476C519-6CEE-4498-3D31-FA34B493C2B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6966396-78B6-752A-F2A8-65A74025A0B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73DAD3-492C-4941-9054-B1033BDF6496}" type="datetimeFigureOut">
              <a:rPr lang="ko-KR" altLang="en-US" smtClean="0"/>
              <a:t>2024-03-28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5C99087-0259-1384-BDF7-BAAB832D80C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95D84AB-B205-F3C8-1722-FEC61ADA7CD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6CCA78-98C0-4E51-96C7-F99BA1C205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9729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8AEF2A-ADD1-4917-B099-E2B6D6474B58}" type="datetimeFigureOut">
              <a:rPr lang="ko-KR" altLang="en-US" smtClean="0"/>
              <a:t>2024-03-28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9F14CE-61AA-4F2D-9F85-A492F231AF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036585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CD90640-7EB0-BE1D-FA8A-7A3A60D87864}"/>
              </a:ext>
            </a:extLst>
          </p:cNvPr>
          <p:cNvSpPr txBox="1"/>
          <p:nvPr userDrawn="1"/>
        </p:nvSpPr>
        <p:spPr>
          <a:xfrm>
            <a:off x="9998245" y="6501660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C0A8D6C-2166-C593-56DA-F8BC31AF50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C3355A0-B053-055C-A48D-03DCA4984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8A9E0C0-C208-C880-12BC-22614B99B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/>
            </a:lvl1pPr>
          </a:lstStyle>
          <a:p>
            <a:fld id="{9C41A778-E908-4432-BB93-29EAA93A69D6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10542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CD90640-7EB0-BE1D-FA8A-7A3A60D87864}"/>
              </a:ext>
            </a:extLst>
          </p:cNvPr>
          <p:cNvSpPr txBox="1"/>
          <p:nvPr userDrawn="1"/>
        </p:nvSpPr>
        <p:spPr>
          <a:xfrm>
            <a:off x="9997167" y="6501660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C3355A0-B053-055C-A48D-03DCA4984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8A9E0C0-C208-C880-12BC-22614B99B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9C41A778-E908-4432-BB93-29EAA93A69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95779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D2A1902-5E0F-4C85-6B9B-CFB8C95C20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6124FC5-232C-D503-51B2-2388BA7040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DD67C67-55AD-BA6E-8404-A37284FE84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6847630-7AE5-2706-2404-F94D6A4CFA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DA98C0-863E-3233-E6CC-C61C5150EE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41A778-E908-4432-BB93-29EAA93A69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9667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60" r:id="rId2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1.jpeg"/><Relationship Id="rId7" Type="http://schemas.openxmlformats.org/officeDocument/2006/relationships/image" Target="../media/image3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4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hub.docker.com/" TargetMode="External"/><Relationship Id="rId5" Type="http://schemas.openxmlformats.org/officeDocument/2006/relationships/image" Target="../media/image54.png"/><Relationship Id="rId4" Type="http://schemas.openxmlformats.org/officeDocument/2006/relationships/image" Target="../media/image5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hub.docker.com/" TargetMode="External"/><Relationship Id="rId5" Type="http://schemas.openxmlformats.org/officeDocument/2006/relationships/image" Target="../media/image54.png"/><Relationship Id="rId4" Type="http://schemas.openxmlformats.org/officeDocument/2006/relationships/image" Target="../media/image58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1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7" Type="http://schemas.openxmlformats.org/officeDocument/2006/relationships/image" Target="../media/image66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2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9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3.jpe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4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https://tech.cloudmt.co.kr/2022/06/29/%EB%8F%84%EC%BB%A4%EC%99%80-%EC%BB%A8%ED%85%8C%EC%9D%B4%EB%84%88%EC%9D%98-%EC%9D%B4%ED%95%B4-1-3-%EC%BB%A8%ED%85%8C%EC%9D%B4%EB%84%88-%EC%82%AC%EC%9A%A9%EB%B2%95/" TargetMode="External"/><Relationship Id="rId2" Type="http://schemas.openxmlformats.org/officeDocument/2006/relationships/hyperlink" Target="https://velog.io/@kdaeyeop/%EB%8F%84%EC%BB%A4-Docker-%EC%99%80-VM%EC%9D%98-%EC%B0%A8%EC%9D%B4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reboring.net/blog/how-docker-divide-image-layer/" TargetMode="External"/><Relationship Id="rId5" Type="http://schemas.openxmlformats.org/officeDocument/2006/relationships/hyperlink" Target="https://velog.io/@choidongkuen/%EC%84%9C%EB%B2%84-Docker-Network-%EC%97%90-%EB%8C%80%ED%95%B4" TargetMode="External"/><Relationship Id="rId4" Type="http://schemas.openxmlformats.org/officeDocument/2006/relationships/hyperlink" Target="https://80000coding.oopy.io/9fd8569b-4fe5-42cb-a1c7-fe43d829f9c3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wW9CAH9nSLs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6956878-ABEC-AF9A-D2CE-3CA826B6E387}"/>
              </a:ext>
            </a:extLst>
          </p:cNvPr>
          <p:cNvSpPr txBox="1"/>
          <p:nvPr/>
        </p:nvSpPr>
        <p:spPr>
          <a:xfrm>
            <a:off x="465221" y="1347079"/>
            <a:ext cx="244259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 spc="-150" dirty="0">
                <a:solidFill>
                  <a:schemeClr val="bg1"/>
                </a:solidFill>
                <a:latin typeface="+mj-ea"/>
                <a:ea typeface="+mj-ea"/>
              </a:rPr>
              <a:t>docker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BEB93D-E860-DD72-63D2-BA2ACD126D65}"/>
              </a:ext>
            </a:extLst>
          </p:cNvPr>
          <p:cNvSpPr txBox="1"/>
          <p:nvPr/>
        </p:nvSpPr>
        <p:spPr>
          <a:xfrm>
            <a:off x="513347" y="2903620"/>
            <a:ext cx="13901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</a:rPr>
              <a:t>발표자 </a:t>
            </a:r>
            <a:r>
              <a:rPr lang="en-US" altLang="ko-KR" sz="1400" dirty="0">
                <a:solidFill>
                  <a:schemeClr val="bg1"/>
                </a:solidFill>
              </a:rPr>
              <a:t>: </a:t>
            </a:r>
            <a:r>
              <a:rPr lang="ko-KR" altLang="en-US" sz="1400" dirty="0">
                <a:solidFill>
                  <a:schemeClr val="bg1"/>
                </a:solidFill>
              </a:rPr>
              <a:t>서강산</a:t>
            </a:r>
          </a:p>
          <a:p>
            <a:endParaRPr lang="ko-KR" altLang="en-US" sz="1400" dirty="0">
              <a:solidFill>
                <a:schemeClr val="bg1"/>
              </a:solidFill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A083F78-7EAC-088E-92A6-2CCA7C19FAAA}"/>
              </a:ext>
            </a:extLst>
          </p:cNvPr>
          <p:cNvCxnSpPr>
            <a:cxnSpLocks/>
          </p:cNvCxnSpPr>
          <p:nvPr/>
        </p:nvCxnSpPr>
        <p:spPr>
          <a:xfrm>
            <a:off x="513347" y="2542674"/>
            <a:ext cx="11700000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863BFB8-88FA-6887-0C38-AEFA5A970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296283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FE1196-A7B3-4331-686D-6FD052B1A8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C4B2B26C-9911-BEA3-81F3-0D25E3F0852C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1DAE71F-4271-FA4C-7889-8945077F0082}"/>
              </a:ext>
            </a:extLst>
          </p:cNvPr>
          <p:cNvSpPr txBox="1"/>
          <p:nvPr/>
        </p:nvSpPr>
        <p:spPr>
          <a:xfrm>
            <a:off x="144378" y="272716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E2A241-5EAA-C602-C625-E2B1EC578D33}"/>
              </a:ext>
            </a:extLst>
          </p:cNvPr>
          <p:cNvSpPr txBox="1"/>
          <p:nvPr/>
        </p:nvSpPr>
        <p:spPr>
          <a:xfrm>
            <a:off x="1163052" y="272716"/>
            <a:ext cx="47175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 err="1">
                <a:solidFill>
                  <a:schemeClr val="accent1"/>
                </a:solidFill>
              </a:rPr>
              <a:t>베어메탈</a:t>
            </a:r>
            <a:r>
              <a:rPr lang="ko-KR" altLang="en-US" sz="2800" b="1" spc="-300" dirty="0">
                <a:solidFill>
                  <a:schemeClr val="accent1"/>
                </a:solidFill>
              </a:rPr>
              <a:t> </a:t>
            </a:r>
            <a:r>
              <a:rPr lang="en-US" altLang="ko-KR" sz="2800" b="1" spc="-300" dirty="0">
                <a:solidFill>
                  <a:schemeClr val="accent1"/>
                </a:solidFill>
              </a:rPr>
              <a:t>vs </a:t>
            </a:r>
            <a:r>
              <a:rPr lang="ko-KR" altLang="en-US" sz="2800" b="1" spc="-300" dirty="0">
                <a:solidFill>
                  <a:schemeClr val="accent1"/>
                </a:solidFill>
              </a:rPr>
              <a:t>가상 머신 </a:t>
            </a:r>
            <a:r>
              <a:rPr lang="en-US" altLang="ko-KR" sz="2800" b="1" spc="-300" dirty="0">
                <a:solidFill>
                  <a:schemeClr val="accent1"/>
                </a:solidFill>
              </a:rPr>
              <a:t>vs </a:t>
            </a:r>
            <a:r>
              <a:rPr lang="ko-KR" altLang="en-US" sz="2800" b="1" spc="-300" dirty="0">
                <a:solidFill>
                  <a:schemeClr val="accent1"/>
                </a:solidFill>
              </a:rPr>
              <a:t>컨테이너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D6A01C2F-8F0F-8A1C-6E0D-49DCA993BF49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4">
            <a:extLst>
              <a:ext uri="{FF2B5EF4-FFF2-40B4-BE49-F238E27FC236}">
                <a16:creationId xmlns:a16="http://schemas.microsoft.com/office/drawing/2014/main" id="{2FC2F78E-9E90-E11F-5A31-AFDDE4F2A0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4569" y="1297332"/>
            <a:ext cx="8322862" cy="4793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77D51FC-1DDB-86FC-AB34-D84D4796F9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54081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C81C6F-7874-6B13-30C3-6C2230E733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58DCF987-B2CE-2820-C65C-876C904A5B63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D3B8F172-51AD-7790-9B4B-5D070B5F1D57}"/>
              </a:ext>
            </a:extLst>
          </p:cNvPr>
          <p:cNvSpPr txBox="1"/>
          <p:nvPr/>
        </p:nvSpPr>
        <p:spPr>
          <a:xfrm>
            <a:off x="144378" y="272716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318EC0-DDE7-6C82-F114-A6411AE7F1FC}"/>
              </a:ext>
            </a:extLst>
          </p:cNvPr>
          <p:cNvSpPr txBox="1"/>
          <p:nvPr/>
        </p:nvSpPr>
        <p:spPr>
          <a:xfrm>
            <a:off x="1163052" y="272716"/>
            <a:ext cx="21527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</a:rPr>
              <a:t>Bare metal </a:t>
            </a:r>
            <a:r>
              <a:rPr lang="ko-KR" altLang="en-US" sz="2800" b="1" spc="-300" dirty="0">
                <a:solidFill>
                  <a:schemeClr val="accent1"/>
                </a:solidFill>
              </a:rPr>
              <a:t>구조 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C744AA6B-F82D-BE53-98B8-2B4488A9E5EE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97FDB5F6-EC88-ED7B-C0C8-2D12D9FB4D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3052" y="1709497"/>
            <a:ext cx="2657846" cy="343900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A2823E0-E18E-386A-43D6-3BE9A41B91CF}"/>
              </a:ext>
            </a:extLst>
          </p:cNvPr>
          <p:cNvSpPr txBox="1"/>
          <p:nvPr/>
        </p:nvSpPr>
        <p:spPr>
          <a:xfrm>
            <a:off x="4383085" y="2289482"/>
            <a:ext cx="631018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b="1" dirty="0"/>
              <a:t>호스트의 운영체제에 종속적으로 여러 개의 애플리케이션 운용</a:t>
            </a:r>
            <a:endParaRPr lang="en-US" altLang="ko-KR" b="1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b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b="1" dirty="0"/>
              <a:t>물리적으로 직접 제어 및 </a:t>
            </a:r>
            <a:r>
              <a:rPr lang="en-US" altLang="ko-KR" b="1" dirty="0" err="1"/>
              <a:t>os</a:t>
            </a:r>
            <a:r>
              <a:rPr lang="en-US" altLang="ko-KR" b="1" dirty="0"/>
              <a:t> </a:t>
            </a:r>
            <a:r>
              <a:rPr lang="ko-KR" altLang="en-US" b="1" dirty="0"/>
              <a:t>설정 가능</a:t>
            </a:r>
            <a:endParaRPr lang="en-US" altLang="ko-KR" b="1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b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b="1" dirty="0"/>
              <a:t>하나의 서버에 하나의 운용 </a:t>
            </a:r>
            <a:endParaRPr lang="en-US" altLang="ko-KR" b="1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5470B57-9DC3-0A0A-4E55-B6449E3E5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43306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A8D6C7-5E8F-CCBF-A67E-19D9058D9D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2633FEA6-DDED-3205-01F6-36A0B59296EF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3D456ED7-0815-E4E4-075E-828BF9DA3061}"/>
              </a:ext>
            </a:extLst>
          </p:cNvPr>
          <p:cNvSpPr txBox="1"/>
          <p:nvPr/>
        </p:nvSpPr>
        <p:spPr>
          <a:xfrm>
            <a:off x="144378" y="272716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B79BF7-E563-C3A9-3C15-6CDAF7DE2F71}"/>
              </a:ext>
            </a:extLst>
          </p:cNvPr>
          <p:cNvSpPr txBox="1"/>
          <p:nvPr/>
        </p:nvSpPr>
        <p:spPr>
          <a:xfrm>
            <a:off x="1163052" y="272716"/>
            <a:ext cx="27222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</a:rPr>
              <a:t>virtual machines </a:t>
            </a:r>
            <a:r>
              <a:rPr lang="ko-KR" altLang="en-US" sz="2800" b="1" spc="-300" dirty="0">
                <a:solidFill>
                  <a:schemeClr val="accent1"/>
                </a:solidFill>
              </a:rPr>
              <a:t>구조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C845458C-62D6-B8BD-A04C-25FD8B69EA14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30517E09-C36E-96DF-9C2B-77911E5CDF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1365" y="1516426"/>
            <a:ext cx="2525046" cy="463062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240F168-3FCA-5491-9D36-3B9C8D90CDA0}"/>
              </a:ext>
            </a:extLst>
          </p:cNvPr>
          <p:cNvSpPr txBox="1"/>
          <p:nvPr/>
        </p:nvSpPr>
        <p:spPr>
          <a:xfrm>
            <a:off x="3616411" y="1708078"/>
            <a:ext cx="60960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b="1" dirty="0"/>
              <a:t>bare</a:t>
            </a:r>
            <a:r>
              <a:rPr lang="ko-KR" altLang="en-US" b="1" dirty="0"/>
              <a:t> </a:t>
            </a:r>
            <a:r>
              <a:rPr lang="en-US" altLang="ko-KR" b="1" dirty="0"/>
              <a:t>metal </a:t>
            </a:r>
            <a:r>
              <a:rPr lang="ko-KR" altLang="en-US" b="1" dirty="0"/>
              <a:t>시스템의 비효율성을 극복하기 위해 등장한 기술이 가상화 기술</a:t>
            </a:r>
            <a:endParaRPr lang="en-US" altLang="ko-KR" b="1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b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b="1" dirty="0"/>
              <a:t>HW</a:t>
            </a:r>
            <a:r>
              <a:rPr lang="ko-KR" altLang="en-US" b="1" dirty="0"/>
              <a:t>의 값은 싸지고</a:t>
            </a:r>
            <a:r>
              <a:rPr lang="en-US" altLang="ko-KR" b="1" dirty="0"/>
              <a:t>, SW</a:t>
            </a:r>
            <a:r>
              <a:rPr lang="ko-KR" altLang="en-US" b="1" dirty="0"/>
              <a:t>의 기술적 측면은 발전으로 가상화 기술 발전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b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b="1" dirty="0" err="1"/>
              <a:t>하이퍼바이저</a:t>
            </a:r>
            <a:r>
              <a:rPr lang="ko-KR" altLang="en-US" b="1" dirty="0"/>
              <a:t> 기반의 가상화 기술</a:t>
            </a:r>
            <a:endParaRPr lang="en-US" altLang="ko-KR" b="1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b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b="1" dirty="0" err="1"/>
              <a:t>하이퍼바이저는</a:t>
            </a:r>
            <a:r>
              <a:rPr lang="ko-KR" altLang="en-US" b="1" dirty="0"/>
              <a:t> 논리적으로 분할된 공간에서 </a:t>
            </a:r>
            <a:r>
              <a:rPr lang="en-US" altLang="ko-KR" b="1" dirty="0"/>
              <a:t>VM </a:t>
            </a:r>
            <a:r>
              <a:rPr lang="ko-KR" altLang="en-US" b="1" dirty="0"/>
              <a:t>이라는 독립된 가상환경을 만들고 호스트 시스템에서 </a:t>
            </a:r>
            <a:r>
              <a:rPr lang="en-US" altLang="ko-KR" b="1" dirty="0"/>
              <a:t>VM</a:t>
            </a:r>
            <a:r>
              <a:rPr lang="ko-KR" altLang="en-US" b="1" dirty="0"/>
              <a:t>에 깔린 게스트</a:t>
            </a:r>
            <a:r>
              <a:rPr lang="en-US" altLang="ko-KR" b="1" dirty="0"/>
              <a:t>OS</a:t>
            </a:r>
            <a:r>
              <a:rPr lang="ko-KR" altLang="en-US" b="1" dirty="0"/>
              <a:t>를 구동 및 모니터링하는 역할</a:t>
            </a:r>
            <a:endParaRPr lang="en-US" altLang="ko-KR" b="1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b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b="1" dirty="0"/>
              <a:t>논리적으로 구분된 공간에서 독립된 가상의 하드웨어를 할당 받은 </a:t>
            </a:r>
            <a:r>
              <a:rPr lang="en-US" altLang="ko-KR" b="1" dirty="0"/>
              <a:t>VM</a:t>
            </a:r>
            <a:r>
              <a:rPr lang="ko-KR" altLang="en-US" b="1" dirty="0"/>
              <a:t>들은 서로에게 어떤 영향도 미치지 않음</a:t>
            </a:r>
            <a:endParaRPr lang="en-US" altLang="ko-KR" b="1" dirty="0"/>
          </a:p>
          <a:p>
            <a:endParaRPr lang="ko-KR" altLang="en-US" b="1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9BDC37C-3446-2694-7541-1BD9A6B58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57240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A95F71-DBD7-F38D-541D-479A958844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FD0E8FAE-3482-8AEB-77F5-928E82FD64E3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0747DFE0-A649-22D5-B1D3-3D89CA0B9299}"/>
              </a:ext>
            </a:extLst>
          </p:cNvPr>
          <p:cNvSpPr txBox="1"/>
          <p:nvPr/>
        </p:nvSpPr>
        <p:spPr>
          <a:xfrm>
            <a:off x="144378" y="272716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7569C8-08A0-5545-7ED0-D7DAE2964622}"/>
              </a:ext>
            </a:extLst>
          </p:cNvPr>
          <p:cNvSpPr txBox="1"/>
          <p:nvPr/>
        </p:nvSpPr>
        <p:spPr>
          <a:xfrm>
            <a:off x="1163052" y="272716"/>
            <a:ext cx="20276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</a:rPr>
              <a:t>Container</a:t>
            </a:r>
            <a:r>
              <a:rPr lang="ko-KR" altLang="en-US" sz="2800" b="1" spc="-300" dirty="0">
                <a:solidFill>
                  <a:schemeClr val="accent1"/>
                </a:solidFill>
              </a:rPr>
              <a:t> 구조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B34471DA-F6D4-7ED0-D0FE-402E6B53D317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173001E3-756F-0AC6-EC71-7615BE7A3C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3052" y="1213696"/>
            <a:ext cx="2991853" cy="507314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2564162-6B1C-B4CD-EF06-5CC78373676E}"/>
              </a:ext>
            </a:extLst>
          </p:cNvPr>
          <p:cNvSpPr txBox="1"/>
          <p:nvPr/>
        </p:nvSpPr>
        <p:spPr>
          <a:xfrm>
            <a:off x="4316628" y="2640909"/>
            <a:ext cx="60960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b="1" dirty="0" err="1">
                <a:solidFill>
                  <a:srgbClr val="212529"/>
                </a:solidFill>
                <a:latin typeface="-apple-system"/>
              </a:rPr>
              <a:t>하이퍼바이저</a:t>
            </a:r>
            <a:r>
              <a:rPr lang="en-US" altLang="ko-KR" b="1" dirty="0">
                <a:solidFill>
                  <a:srgbClr val="212529"/>
                </a:solidFill>
                <a:latin typeface="-apple-system"/>
              </a:rPr>
              <a:t>(</a:t>
            </a:r>
            <a:r>
              <a:rPr lang="ko-KR" altLang="en-US" b="1" dirty="0">
                <a:solidFill>
                  <a:srgbClr val="212529"/>
                </a:solidFill>
                <a:latin typeface="-apple-system"/>
              </a:rPr>
              <a:t>가상화 기술</a:t>
            </a:r>
            <a:r>
              <a:rPr lang="en-US" altLang="ko-KR" b="1" dirty="0">
                <a:solidFill>
                  <a:srgbClr val="212529"/>
                </a:solidFill>
                <a:latin typeface="-apple-system"/>
              </a:rPr>
              <a:t>)</a:t>
            </a:r>
            <a:r>
              <a:rPr lang="ko-KR" altLang="en-US" b="1" dirty="0">
                <a:solidFill>
                  <a:srgbClr val="212529"/>
                </a:solidFill>
                <a:latin typeface="-apple-system"/>
              </a:rPr>
              <a:t> 필요하지 않는 </a:t>
            </a:r>
            <a:r>
              <a:rPr lang="en-US" altLang="ko-KR" b="1" dirty="0">
                <a:solidFill>
                  <a:srgbClr val="212529"/>
                </a:solidFill>
                <a:latin typeface="-apple-system"/>
              </a:rPr>
              <a:t>Docker</a:t>
            </a:r>
            <a:r>
              <a:rPr lang="ko-KR" altLang="en-US" b="1" dirty="0">
                <a:solidFill>
                  <a:srgbClr val="212529"/>
                </a:solidFill>
                <a:latin typeface="-apple-system"/>
              </a:rPr>
              <a:t> 기반 컨테이너 구조</a:t>
            </a:r>
            <a:endParaRPr lang="en-US" altLang="ko-KR" b="1" i="0" dirty="0">
              <a:solidFill>
                <a:srgbClr val="212529"/>
              </a:solidFill>
              <a:effectLst/>
              <a:latin typeface="-apple-system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b="1" dirty="0">
              <a:solidFill>
                <a:srgbClr val="212529"/>
              </a:solidFill>
              <a:latin typeface="-apple-system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b="1" i="0" dirty="0">
                <a:solidFill>
                  <a:srgbClr val="212529"/>
                </a:solidFill>
                <a:effectLst/>
                <a:latin typeface="-apple-system"/>
              </a:rPr>
              <a:t>컨테이너에는 </a:t>
            </a:r>
            <a:r>
              <a:rPr lang="en-US" altLang="ko-KR" b="1" i="0" dirty="0">
                <a:solidFill>
                  <a:srgbClr val="212529"/>
                </a:solidFill>
                <a:effectLst/>
                <a:latin typeface="-apple-system"/>
              </a:rPr>
              <a:t>Guest OS</a:t>
            </a:r>
            <a:r>
              <a:rPr lang="ko-KR" altLang="en-US" b="1" i="0" dirty="0">
                <a:solidFill>
                  <a:srgbClr val="212529"/>
                </a:solidFill>
                <a:effectLst/>
                <a:latin typeface="-apple-system"/>
              </a:rPr>
              <a:t>를 설치할 필요 없음</a:t>
            </a:r>
            <a:endParaRPr lang="en-US" altLang="ko-KR" b="1" dirty="0">
              <a:solidFill>
                <a:srgbClr val="212529"/>
              </a:solidFill>
              <a:latin typeface="-apple-system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b="1" i="0" dirty="0">
              <a:solidFill>
                <a:srgbClr val="212529"/>
              </a:solidFill>
              <a:effectLst/>
              <a:latin typeface="-apple-system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b="1" i="0" dirty="0">
                <a:solidFill>
                  <a:srgbClr val="212529"/>
                </a:solidFill>
                <a:effectLst/>
                <a:latin typeface="-apple-system"/>
              </a:rPr>
              <a:t>VM</a:t>
            </a:r>
            <a:r>
              <a:rPr lang="ko-KR" altLang="en-US" b="1" i="0" dirty="0">
                <a:solidFill>
                  <a:srgbClr val="212529"/>
                </a:solidFill>
                <a:effectLst/>
                <a:latin typeface="-apple-system"/>
              </a:rPr>
              <a:t>는 하나씩 늘 때마다 </a:t>
            </a:r>
            <a:r>
              <a:rPr lang="en-US" altLang="ko-KR" b="1" i="0" dirty="0">
                <a:solidFill>
                  <a:srgbClr val="212529"/>
                </a:solidFill>
                <a:effectLst/>
                <a:latin typeface="-apple-system"/>
              </a:rPr>
              <a:t>OS</a:t>
            </a:r>
            <a:r>
              <a:rPr lang="ko-KR" altLang="en-US" b="1" i="0" dirty="0">
                <a:solidFill>
                  <a:srgbClr val="212529"/>
                </a:solidFill>
                <a:effectLst/>
                <a:latin typeface="-apple-system"/>
              </a:rPr>
              <a:t>를 위한 자원을 할당해주어야 하는 반면에 </a:t>
            </a:r>
            <a:r>
              <a:rPr lang="ko-KR" altLang="en-US" b="1" i="0" dirty="0" err="1">
                <a:solidFill>
                  <a:srgbClr val="212529"/>
                </a:solidFill>
                <a:effectLst/>
                <a:latin typeface="-apple-system"/>
              </a:rPr>
              <a:t>도커는</a:t>
            </a:r>
            <a:r>
              <a:rPr lang="ko-KR" altLang="en-US" b="1" i="0" dirty="0">
                <a:solidFill>
                  <a:srgbClr val="212529"/>
                </a:solidFill>
                <a:effectLst/>
                <a:latin typeface="-apple-system"/>
              </a:rPr>
              <a:t> 어플리케이션을 구동하는데 필요한 모든 패키지만 있으면 컨테이너를 </a:t>
            </a:r>
            <a:r>
              <a:rPr lang="ko-KR" altLang="en-US" b="1" i="0" dirty="0" err="1">
                <a:solidFill>
                  <a:srgbClr val="212529"/>
                </a:solidFill>
                <a:effectLst/>
                <a:latin typeface="-apple-system"/>
              </a:rPr>
              <a:t>구동시킬</a:t>
            </a:r>
            <a:r>
              <a:rPr lang="ko-KR" altLang="en-US" b="1" i="0" dirty="0">
                <a:solidFill>
                  <a:srgbClr val="212529"/>
                </a:solidFill>
                <a:effectLst/>
                <a:latin typeface="-apple-system"/>
              </a:rPr>
              <a:t> 수 </a:t>
            </a:r>
            <a:r>
              <a:rPr lang="ko-KR" altLang="en-US" b="1" dirty="0">
                <a:solidFill>
                  <a:srgbClr val="212529"/>
                </a:solidFill>
                <a:latin typeface="-apple-system"/>
              </a:rPr>
              <a:t>있음</a:t>
            </a:r>
            <a:endParaRPr lang="ko-KR" altLang="en-US" b="1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556E79DA-95E2-465A-C9C7-6D0D14F46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41242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A95F71-DBD7-F38D-541D-479A958844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FD0E8FAE-3482-8AEB-77F5-928E82FD64E3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0747DFE0-A649-22D5-B1D3-3D89CA0B9299}"/>
              </a:ext>
            </a:extLst>
          </p:cNvPr>
          <p:cNvSpPr txBox="1"/>
          <p:nvPr/>
        </p:nvSpPr>
        <p:spPr>
          <a:xfrm>
            <a:off x="144378" y="272716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7569C8-08A0-5545-7ED0-D7DAE2964622}"/>
              </a:ext>
            </a:extLst>
          </p:cNvPr>
          <p:cNvSpPr txBox="1"/>
          <p:nvPr/>
        </p:nvSpPr>
        <p:spPr>
          <a:xfrm>
            <a:off x="1163052" y="272716"/>
            <a:ext cx="33696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</a:rPr>
              <a:t>Docker</a:t>
            </a:r>
            <a:r>
              <a:rPr lang="ko-KR" altLang="en-US" sz="2800" b="1" spc="-300" dirty="0">
                <a:solidFill>
                  <a:schemeClr val="accent1"/>
                </a:solidFill>
              </a:rPr>
              <a:t>를 써야 되는 이유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B34471DA-F6D4-7ED0-D0FE-402E6B53D317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173001E3-756F-0AC6-EC71-7615BE7A3C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5554" y="1137906"/>
            <a:ext cx="2797157" cy="474300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909B5F3-382D-0596-7C34-013157301C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7646" y="1194098"/>
            <a:ext cx="2525046" cy="4630622"/>
          </a:xfrm>
          <a:prstGeom prst="rect">
            <a:avLst/>
          </a:prstGeom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EDCA6F14-C960-D598-F43E-F3D6FD41ED01}"/>
              </a:ext>
            </a:extLst>
          </p:cNvPr>
          <p:cNvSpPr/>
          <p:nvPr/>
        </p:nvSpPr>
        <p:spPr>
          <a:xfrm>
            <a:off x="1828801" y="2551472"/>
            <a:ext cx="2797158" cy="1755055"/>
          </a:xfrm>
          <a:prstGeom prst="round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OVERHEAD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F3BE173-27F4-519C-EABF-43D745BED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03547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B5D34AA-12C5-DDC1-886F-D540A9A1C8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2F2F1A88-16AC-0122-E676-CFCA6E83DC88}"/>
              </a:ext>
            </a:extLst>
          </p:cNvPr>
          <p:cNvGrpSpPr/>
          <p:nvPr/>
        </p:nvGrpSpPr>
        <p:grpSpPr>
          <a:xfrm>
            <a:off x="6817895" y="872277"/>
            <a:ext cx="5374105" cy="4483771"/>
            <a:chOff x="6817895" y="310803"/>
            <a:chExt cx="5374105" cy="448377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AF483905-DDAB-8840-BF90-C23D07DD47EF}"/>
                </a:ext>
              </a:extLst>
            </p:cNvPr>
            <p:cNvSpPr txBox="1"/>
            <p:nvPr/>
          </p:nvSpPr>
          <p:spPr>
            <a:xfrm>
              <a:off x="6817895" y="310803"/>
              <a:ext cx="1478290" cy="3154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9900" b="1" dirty="0">
                  <a:solidFill>
                    <a:schemeClr val="bg1"/>
                  </a:solidFill>
                  <a:latin typeface="+mj-ea"/>
                  <a:ea typeface="+mj-ea"/>
                </a:rPr>
                <a:t>2</a:t>
              </a:r>
              <a:endParaRPr lang="ko-KR" altLang="en-US" sz="199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55A637C-2333-C39C-7A66-225D0FAA575C}"/>
                </a:ext>
              </a:extLst>
            </p:cNvPr>
            <p:cNvSpPr txBox="1"/>
            <p:nvPr/>
          </p:nvSpPr>
          <p:spPr>
            <a:xfrm>
              <a:off x="6817895" y="3350782"/>
              <a:ext cx="2934586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spc="-300" dirty="0">
                  <a:solidFill>
                    <a:schemeClr val="bg1"/>
                  </a:solidFill>
                  <a:latin typeface="+mn-ea"/>
                </a:rPr>
                <a:t>docker </a:t>
              </a:r>
              <a:r>
                <a:rPr lang="ko-KR" altLang="en-US" sz="4800" b="1" spc="-300" dirty="0">
                  <a:solidFill>
                    <a:schemeClr val="bg1"/>
                  </a:solidFill>
                  <a:latin typeface="+mn-ea"/>
                </a:rPr>
                <a:t>개요</a:t>
              </a: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AE7FA24B-8AC4-BB2E-30B4-555C42BFFD7B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545921"/>
              <a:ext cx="5374105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5BEB35C7-EF85-8E7D-0B03-4F97C01A08EF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794574"/>
              <a:ext cx="5374105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B359ACB-A02F-E546-D377-518CC202CE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88723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BDFB5C-D6E8-66D8-2A36-484AED7011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C4B42D60-18BC-967B-946D-3E9F5BE2815D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F726A6B0-9F1C-A25A-7DE4-11A40D47C246}"/>
              </a:ext>
            </a:extLst>
          </p:cNvPr>
          <p:cNvSpPr txBox="1"/>
          <p:nvPr/>
        </p:nvSpPr>
        <p:spPr>
          <a:xfrm>
            <a:off x="144378" y="272716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59EB0C-84D0-3994-7BE1-9BEB40599204}"/>
              </a:ext>
            </a:extLst>
          </p:cNvPr>
          <p:cNvSpPr txBox="1"/>
          <p:nvPr/>
        </p:nvSpPr>
        <p:spPr>
          <a:xfrm>
            <a:off x="1163052" y="272716"/>
            <a:ext cx="45255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하나의 커널 그리고 독립된 공간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E949FF15-6188-9615-20D0-B9A3B2023E09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2">
            <a:extLst>
              <a:ext uri="{FF2B5EF4-FFF2-40B4-BE49-F238E27FC236}">
                <a16:creationId xmlns:a16="http://schemas.microsoft.com/office/drawing/2014/main" id="{441A8EF5-6A0F-E653-C8C9-3B8B18FAB9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7872" y="1518586"/>
            <a:ext cx="6181068" cy="4768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43CCE263-0494-DD90-B3E8-3B566B23FD8F}"/>
              </a:ext>
            </a:extLst>
          </p:cNvPr>
          <p:cNvSpPr/>
          <p:nvPr/>
        </p:nvSpPr>
        <p:spPr>
          <a:xfrm>
            <a:off x="6397481" y="3429000"/>
            <a:ext cx="2254469" cy="583324"/>
          </a:xfrm>
          <a:prstGeom prst="round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21922A52-7609-D53B-8BB2-E856881A483C}"/>
              </a:ext>
            </a:extLst>
          </p:cNvPr>
          <p:cNvSpPr/>
          <p:nvPr/>
        </p:nvSpPr>
        <p:spPr>
          <a:xfrm>
            <a:off x="3281165" y="3429000"/>
            <a:ext cx="2254469" cy="583324"/>
          </a:xfrm>
          <a:prstGeom prst="round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3826B66-A9DA-7ADD-9B33-374A610AB6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49954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1A6808-60B2-C6CC-A297-29920C69B1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03D6D253-E489-4060-1195-B4D01C9D0A66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44B94428-49DD-F11F-38DB-013C15667EB6}"/>
              </a:ext>
            </a:extLst>
          </p:cNvPr>
          <p:cNvSpPr txBox="1"/>
          <p:nvPr/>
        </p:nvSpPr>
        <p:spPr>
          <a:xfrm>
            <a:off x="144378" y="272716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C4AA53-66FE-01CD-69E5-0EE9B51377DC}"/>
              </a:ext>
            </a:extLst>
          </p:cNvPr>
          <p:cNvSpPr txBox="1"/>
          <p:nvPr/>
        </p:nvSpPr>
        <p:spPr>
          <a:xfrm>
            <a:off x="1163052" y="272716"/>
            <a:ext cx="63416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리눅스 커널 환경에서 </a:t>
            </a:r>
            <a:r>
              <a:rPr lang="en-US" altLang="ko-KR" sz="2800" b="1" spc="-300" dirty="0">
                <a:solidFill>
                  <a:schemeClr val="accent1"/>
                </a:solidFill>
              </a:rPr>
              <a:t>Docker</a:t>
            </a:r>
            <a:r>
              <a:rPr lang="ko-KR" altLang="en-US" sz="2800" b="1" spc="-300" dirty="0">
                <a:solidFill>
                  <a:schemeClr val="accent1"/>
                </a:solidFill>
              </a:rPr>
              <a:t>를 운용하는 이유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56E6D763-3DA7-091F-0875-FDEDC31A93B8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9986B18-C2C6-5341-4DC1-36DAF131FBF1}"/>
              </a:ext>
            </a:extLst>
          </p:cNvPr>
          <p:cNvSpPr txBox="1"/>
          <p:nvPr/>
        </p:nvSpPr>
        <p:spPr>
          <a:xfrm>
            <a:off x="5502441" y="2230026"/>
            <a:ext cx="6011776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ko-KR" dirty="0"/>
              <a:t>docker</a:t>
            </a:r>
            <a:r>
              <a:rPr lang="ko-KR" altLang="en-US" dirty="0"/>
              <a:t>의 컨테이너 기술을 가능하게 하는 리눅스의 기술들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- Namespace</a:t>
            </a:r>
          </a:p>
          <a:p>
            <a:pPr marL="0" indent="0">
              <a:buNone/>
            </a:pPr>
            <a:r>
              <a:rPr lang="en-US" altLang="ko-KR" dirty="0"/>
              <a:t>- </a:t>
            </a:r>
            <a:r>
              <a:rPr lang="en-US" altLang="ko-KR" dirty="0" err="1"/>
              <a:t>cgroups</a:t>
            </a:r>
            <a:r>
              <a:rPr lang="en-US" altLang="ko-KR" dirty="0"/>
              <a:t>(Control Groups)</a:t>
            </a:r>
          </a:p>
          <a:p>
            <a:pPr marL="0" indent="0">
              <a:buNone/>
            </a:pPr>
            <a:r>
              <a:rPr lang="en-US" altLang="ko-KR" dirty="0"/>
              <a:t>- Union Filesystem</a:t>
            </a:r>
          </a:p>
          <a:p>
            <a:pPr marL="0" indent="0">
              <a:buNone/>
            </a:pPr>
            <a:r>
              <a:rPr lang="en-US" altLang="ko-KR" dirty="0"/>
              <a:t>- chroot</a:t>
            </a:r>
          </a:p>
          <a:p>
            <a:pPr marL="0" indent="0">
              <a:buNone/>
            </a:pPr>
            <a:r>
              <a:rPr lang="en-US" altLang="ko-KR" dirty="0"/>
              <a:t>- </a:t>
            </a:r>
            <a:r>
              <a:rPr lang="ko-KR" altLang="en-US" dirty="0"/>
              <a:t>등등</a:t>
            </a:r>
            <a:r>
              <a:rPr lang="en-US" altLang="ko-KR" dirty="0"/>
              <a:t>…</a:t>
            </a:r>
            <a:endParaRPr lang="ko-KR" altLang="en-US" dirty="0"/>
          </a:p>
        </p:txBody>
      </p:sp>
      <p:pic>
        <p:nvPicPr>
          <p:cNvPr id="1026" name="Picture 2" descr="Docker libcontainer unifies Linux container powers | ZDNET">
            <a:extLst>
              <a:ext uri="{FF2B5EF4-FFF2-40B4-BE49-F238E27FC236}">
                <a16:creationId xmlns:a16="http://schemas.microsoft.com/office/drawing/2014/main" id="{5C1E3C13-D614-42D9-2CDA-F405ACE054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782" y="1594513"/>
            <a:ext cx="4507659" cy="4507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67D760D-69C8-FC10-D409-0B9DE42FFC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37606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C2E1CA-0FE6-E110-F75D-787DC0AA89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ECAF718-AFC1-BDF4-CD26-C89F048D5E0F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EE931AC5-3EDA-3DFF-0306-9B1EBE3B1795}"/>
              </a:ext>
            </a:extLst>
          </p:cNvPr>
          <p:cNvSpPr txBox="1"/>
          <p:nvPr/>
        </p:nvSpPr>
        <p:spPr>
          <a:xfrm>
            <a:off x="144378" y="272716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8BD775-6D5B-250D-CAC8-98BB9ABEAC04}"/>
              </a:ext>
            </a:extLst>
          </p:cNvPr>
          <p:cNvSpPr txBox="1"/>
          <p:nvPr/>
        </p:nvSpPr>
        <p:spPr>
          <a:xfrm>
            <a:off x="1163052" y="272716"/>
            <a:ext cx="16305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</a:rPr>
              <a:t>namespaces</a:t>
            </a:r>
            <a:endParaRPr lang="ko-KR" altLang="en-US" sz="2800" b="1" spc="-3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617A50EA-AA04-E4AF-77A5-2883E7E52668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6">
            <a:extLst>
              <a:ext uri="{FF2B5EF4-FFF2-40B4-BE49-F238E27FC236}">
                <a16:creationId xmlns:a16="http://schemas.microsoft.com/office/drawing/2014/main" id="{A7906313-1983-9301-34A8-306ECAE2B5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045823"/>
            <a:ext cx="7945821" cy="2756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내용 개체 틀 4">
            <a:extLst>
              <a:ext uri="{FF2B5EF4-FFF2-40B4-BE49-F238E27FC236}">
                <a16:creationId xmlns:a16="http://schemas.microsoft.com/office/drawing/2014/main" id="{E5F0D3C4-DA90-DC46-21E3-69993D8A353C}"/>
              </a:ext>
            </a:extLst>
          </p:cNvPr>
          <p:cNvSpPr txBox="1">
            <a:spLocks/>
          </p:cNvSpPr>
          <p:nvPr/>
        </p:nvSpPr>
        <p:spPr>
          <a:xfrm>
            <a:off x="838200" y="1065313"/>
            <a:ext cx="10515600" cy="479091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 dirty="0">
                <a:solidFill>
                  <a:srgbClr val="242424"/>
                </a:solidFill>
                <a:latin typeface="sohne"/>
              </a:rPr>
              <a:t>Logical Isolation : namespace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dirty="0">
                <a:latin typeface="Spoqa Han Sans"/>
              </a:rPr>
              <a:t> </a:t>
            </a:r>
            <a:r>
              <a:rPr lang="ko-KR" altLang="en-US" sz="1800" dirty="0">
                <a:latin typeface="Spoqa Han Sans"/>
              </a:rPr>
              <a:t>리눅스에서 프로세스를 격리 시킬 수 있는 가상화 기술</a:t>
            </a:r>
            <a:endParaRPr lang="en-US" altLang="ko-KR" sz="1800" dirty="0">
              <a:latin typeface="Spoqa Han Sans"/>
            </a:endParaRPr>
          </a:p>
          <a:p>
            <a:endParaRPr lang="ko-KR" altLang="en-US" dirty="0"/>
          </a:p>
        </p:txBody>
      </p:sp>
      <p:sp>
        <p:nvSpPr>
          <p:cNvPr id="8" name="Rectangle 9">
            <a:extLst>
              <a:ext uri="{FF2B5EF4-FFF2-40B4-BE49-F238E27FC236}">
                <a16:creationId xmlns:a16="http://schemas.microsoft.com/office/drawing/2014/main" id="{069DDC30-DB4B-CB53-F6D5-F111D171B3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9871" y="6037421"/>
            <a:ext cx="4891083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1" i="0" u="none" strike="noStrike" cap="none" normalizeH="0" baseline="0" dirty="0">
                <a:ln>
                  <a:noFill/>
                </a:ln>
                <a:solidFill>
                  <a:srgbClr val="EE2323"/>
                </a:solidFill>
                <a:effectLst/>
                <a:latin typeface="Arial Unicode MS"/>
              </a:rPr>
              <a:t>즉 프로세스에 대한 환경 격리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(다만 하드웨어 자원에 대한 분리를 수행하지는 않음)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E270E95-BB2A-2EEA-3270-105B0778B3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871" y="2140772"/>
            <a:ext cx="2897200" cy="833442"/>
          </a:xfrm>
          <a:prstGeom prst="rect">
            <a:avLst/>
          </a:prstGeom>
        </p:spPr>
      </p:pic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5336A127-113F-989E-F20E-C601685DB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11295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5394B4-3DB5-19AD-5664-9D7040DC56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56E50D9F-4997-C25D-C992-F9FD07DDC582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9FC74F17-2E88-FBE3-F6D5-3C1CEF6B04EF}"/>
              </a:ext>
            </a:extLst>
          </p:cNvPr>
          <p:cNvSpPr txBox="1"/>
          <p:nvPr/>
        </p:nvSpPr>
        <p:spPr>
          <a:xfrm>
            <a:off x="144378" y="272716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D0F1E9-E2C0-FBCD-BE45-B7AE03EDED72}"/>
              </a:ext>
            </a:extLst>
          </p:cNvPr>
          <p:cNvSpPr txBox="1"/>
          <p:nvPr/>
        </p:nvSpPr>
        <p:spPr>
          <a:xfrm>
            <a:off x="1163052" y="272716"/>
            <a:ext cx="29844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300" dirty="0" err="1">
                <a:solidFill>
                  <a:schemeClr val="accent1"/>
                </a:solidFill>
              </a:rPr>
              <a:t>cgroups</a:t>
            </a:r>
            <a:r>
              <a:rPr lang="en-US" altLang="ko-KR" sz="2800" b="1" spc="-300" dirty="0">
                <a:solidFill>
                  <a:schemeClr val="accent1"/>
                </a:solidFill>
              </a:rPr>
              <a:t> (Control Groups)</a:t>
            </a:r>
            <a:endParaRPr lang="ko-KR" altLang="en-US" sz="2800" b="1" spc="-3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72978A88-8E05-32F9-FD4A-BF8E4E55319B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F29C2A61-736D-7132-24B7-67B06CF22432}"/>
              </a:ext>
            </a:extLst>
          </p:cNvPr>
          <p:cNvSpPr txBox="1">
            <a:spLocks/>
          </p:cNvSpPr>
          <p:nvPr/>
        </p:nvSpPr>
        <p:spPr>
          <a:xfrm>
            <a:off x="846814" y="1306858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b="1" dirty="0">
                <a:solidFill>
                  <a:srgbClr val="242424"/>
                </a:solidFill>
                <a:latin typeface="sohne"/>
              </a:rPr>
              <a:t>physical isolation : </a:t>
            </a:r>
            <a:r>
              <a:rPr lang="en-US" altLang="ko-KR" b="1" dirty="0" err="1">
                <a:solidFill>
                  <a:srgbClr val="242424"/>
                </a:solidFill>
                <a:latin typeface="sohne"/>
              </a:rPr>
              <a:t>cgroups</a:t>
            </a:r>
            <a:endParaRPr lang="en-US" altLang="ko-KR" dirty="0"/>
          </a:p>
          <a:p>
            <a:r>
              <a:rPr lang="ko-KR" altLang="en-US" sz="1800" dirty="0"/>
              <a:t>프로세스 별 가용 컴퓨팅 자원</a:t>
            </a:r>
            <a:r>
              <a:rPr lang="en-US" altLang="ko-KR" sz="1800" dirty="0"/>
              <a:t>(</a:t>
            </a:r>
            <a:r>
              <a:rPr lang="ko-KR" altLang="en-US" sz="1800" dirty="0"/>
              <a:t>메모리</a:t>
            </a:r>
            <a:r>
              <a:rPr lang="en-US" altLang="ko-KR" sz="1800" dirty="0"/>
              <a:t>,  </a:t>
            </a:r>
            <a:r>
              <a:rPr lang="en-US" altLang="ko-KR" sz="1800" dirty="0" err="1"/>
              <a:t>cpu</a:t>
            </a:r>
            <a:r>
              <a:rPr lang="en-US" altLang="ko-KR" sz="1800" dirty="0"/>
              <a:t>, device, device, disk I/o)</a:t>
            </a:r>
            <a:r>
              <a:rPr lang="ko-KR" altLang="en-US" sz="1800" dirty="0"/>
              <a:t>을 제어하는 것</a:t>
            </a:r>
          </a:p>
        </p:txBody>
      </p:sp>
      <p:pic>
        <p:nvPicPr>
          <p:cNvPr id="7" name="Picture 3">
            <a:extLst>
              <a:ext uri="{FF2B5EF4-FFF2-40B4-BE49-F238E27FC236}">
                <a16:creationId xmlns:a16="http://schemas.microsoft.com/office/drawing/2014/main" id="{3F9F46CA-F1A1-AEC0-E907-3AF4DD11EF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4583" y="2450164"/>
            <a:ext cx="9002833" cy="3395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D47463C9-90ED-BFB2-4791-B9E8C4CC57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86433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695F5617-8CB3-2C90-D484-7E78AF629F77}"/>
              </a:ext>
            </a:extLst>
          </p:cNvPr>
          <p:cNvCxnSpPr/>
          <p:nvPr/>
        </p:nvCxnSpPr>
        <p:spPr>
          <a:xfrm>
            <a:off x="144378" y="176464"/>
            <a:ext cx="12060000" cy="0"/>
          </a:xfrm>
          <a:prstGeom prst="line">
            <a:avLst/>
          </a:prstGeom>
          <a:ln w="762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8B4A3B93-1F0C-9A0F-F5F7-F4FD3957F3AF}"/>
              </a:ext>
            </a:extLst>
          </p:cNvPr>
          <p:cNvCxnSpPr/>
          <p:nvPr/>
        </p:nvCxnSpPr>
        <p:spPr>
          <a:xfrm>
            <a:off x="144378" y="6705601"/>
            <a:ext cx="12060000" cy="0"/>
          </a:xfrm>
          <a:prstGeom prst="line">
            <a:avLst/>
          </a:prstGeom>
          <a:ln w="3175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748DE9C-B5AD-BAA4-4EBD-53FA1916E9A2}"/>
              </a:ext>
            </a:extLst>
          </p:cNvPr>
          <p:cNvSpPr txBox="1"/>
          <p:nvPr/>
        </p:nvSpPr>
        <p:spPr>
          <a:xfrm>
            <a:off x="1229707" y="721892"/>
            <a:ext cx="9829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accent1"/>
                </a:solidFill>
                <a:latin typeface="+mj-ea"/>
                <a:ea typeface="+mj-ea"/>
              </a:rPr>
              <a:t>목차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308183-DB54-F711-9B69-C8C5752AF7AF}"/>
              </a:ext>
            </a:extLst>
          </p:cNvPr>
          <p:cNvSpPr txBox="1"/>
          <p:nvPr/>
        </p:nvSpPr>
        <p:spPr>
          <a:xfrm>
            <a:off x="1856247" y="1789285"/>
            <a:ext cx="3048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accent1"/>
                </a:solidFill>
              </a:rPr>
              <a:t>1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5F8E78-68AC-B048-5336-EE835D4169E6}"/>
              </a:ext>
            </a:extLst>
          </p:cNvPr>
          <p:cNvSpPr txBox="1"/>
          <p:nvPr/>
        </p:nvSpPr>
        <p:spPr>
          <a:xfrm>
            <a:off x="2585007" y="1727730"/>
            <a:ext cx="16238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300" dirty="0">
                <a:solidFill>
                  <a:schemeClr val="accent1"/>
                </a:solidFill>
              </a:rPr>
              <a:t>docker </a:t>
            </a:r>
            <a:r>
              <a:rPr lang="ko-KR" altLang="en-US" sz="2800" spc="-300" dirty="0">
                <a:solidFill>
                  <a:schemeClr val="accent1"/>
                </a:solidFill>
              </a:rPr>
              <a:t>소개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3F5BEB-A29E-EC98-4681-67E53CB0B3C2}"/>
              </a:ext>
            </a:extLst>
          </p:cNvPr>
          <p:cNvSpPr txBox="1"/>
          <p:nvPr/>
        </p:nvSpPr>
        <p:spPr>
          <a:xfrm>
            <a:off x="1856247" y="2865503"/>
            <a:ext cx="3417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accent1"/>
                </a:solidFill>
              </a:rPr>
              <a:t>2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EF1453-BC33-8329-E803-35808F5E93AA}"/>
              </a:ext>
            </a:extLst>
          </p:cNvPr>
          <p:cNvSpPr txBox="1"/>
          <p:nvPr/>
        </p:nvSpPr>
        <p:spPr>
          <a:xfrm>
            <a:off x="2585007" y="2803948"/>
            <a:ext cx="16671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300" dirty="0">
                <a:solidFill>
                  <a:schemeClr val="accent1"/>
                </a:solidFill>
              </a:rPr>
              <a:t>docker </a:t>
            </a:r>
            <a:r>
              <a:rPr lang="ko-KR" altLang="en-US" sz="2800" spc="-300" dirty="0">
                <a:solidFill>
                  <a:schemeClr val="accent1"/>
                </a:solidFill>
              </a:rPr>
              <a:t> 이론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67FBC02-6717-E326-10F3-EED37C2CE102}"/>
              </a:ext>
            </a:extLst>
          </p:cNvPr>
          <p:cNvSpPr txBox="1"/>
          <p:nvPr/>
        </p:nvSpPr>
        <p:spPr>
          <a:xfrm>
            <a:off x="1856247" y="3941721"/>
            <a:ext cx="3481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accent1"/>
                </a:solidFill>
              </a:rPr>
              <a:t>3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75A99F0-E26F-49EF-19FA-5DA225DF25D0}"/>
              </a:ext>
            </a:extLst>
          </p:cNvPr>
          <p:cNvSpPr txBox="1"/>
          <p:nvPr/>
        </p:nvSpPr>
        <p:spPr>
          <a:xfrm>
            <a:off x="2585007" y="3880166"/>
            <a:ext cx="16238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300" dirty="0">
                <a:solidFill>
                  <a:schemeClr val="accent1"/>
                </a:solidFill>
              </a:rPr>
              <a:t>docker </a:t>
            </a:r>
            <a:r>
              <a:rPr lang="ko-KR" altLang="en-US" sz="2800" spc="-300" dirty="0">
                <a:solidFill>
                  <a:schemeClr val="accent1"/>
                </a:solidFill>
              </a:rPr>
              <a:t>기능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27B173C-BF4B-5D6B-514A-71779E736CDB}"/>
              </a:ext>
            </a:extLst>
          </p:cNvPr>
          <p:cNvSpPr txBox="1"/>
          <p:nvPr/>
        </p:nvSpPr>
        <p:spPr>
          <a:xfrm>
            <a:off x="2585007" y="986190"/>
            <a:ext cx="1935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1"/>
                </a:solidFill>
                <a:latin typeface="+mn-ea"/>
              </a:rPr>
              <a:t>table of contents</a:t>
            </a:r>
            <a:endParaRPr lang="ko-KR" altLang="en-US" dirty="0">
              <a:solidFill>
                <a:schemeClr val="accent1"/>
              </a:solidFill>
              <a:latin typeface="+mn-ea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F21B2D14-57C9-AD7B-CA19-D2D4246624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9448" y="1295323"/>
            <a:ext cx="6953250" cy="451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3B05F84-F371-7FC6-4B1B-E07376734F0C}"/>
              </a:ext>
            </a:extLst>
          </p:cNvPr>
          <p:cNvSpPr txBox="1"/>
          <p:nvPr/>
        </p:nvSpPr>
        <p:spPr>
          <a:xfrm>
            <a:off x="1856247" y="5015185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accent1"/>
                </a:solidFill>
              </a:rPr>
              <a:t>4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9E46AA7-722C-20A3-B05C-D4198BC32862}"/>
              </a:ext>
            </a:extLst>
          </p:cNvPr>
          <p:cNvSpPr txBox="1"/>
          <p:nvPr/>
        </p:nvSpPr>
        <p:spPr>
          <a:xfrm>
            <a:off x="2585007" y="4953630"/>
            <a:ext cx="16238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300" dirty="0">
                <a:solidFill>
                  <a:schemeClr val="accent1"/>
                </a:solidFill>
              </a:rPr>
              <a:t>docker </a:t>
            </a:r>
            <a:r>
              <a:rPr lang="ko-KR" altLang="en-US" sz="2800" spc="-300" dirty="0">
                <a:solidFill>
                  <a:schemeClr val="accent1"/>
                </a:solidFill>
              </a:rPr>
              <a:t>실습</a:t>
            </a:r>
          </a:p>
        </p:txBody>
      </p:sp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35E7644A-1AFF-6A79-2954-119E5A41A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73143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39E8B7-CEDB-17A0-4D89-C059C90A28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AC11ED3B-5731-A5BC-5C46-0ADDACC1613C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7C0D6E2B-208A-04E3-04DA-DF412A7EB4C0}"/>
              </a:ext>
            </a:extLst>
          </p:cNvPr>
          <p:cNvSpPr txBox="1"/>
          <p:nvPr/>
        </p:nvSpPr>
        <p:spPr>
          <a:xfrm>
            <a:off x="144378" y="272716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664395-E09F-FF21-AB8F-FE4A94663E34}"/>
              </a:ext>
            </a:extLst>
          </p:cNvPr>
          <p:cNvSpPr txBox="1"/>
          <p:nvPr/>
        </p:nvSpPr>
        <p:spPr>
          <a:xfrm>
            <a:off x="1163052" y="272716"/>
            <a:ext cx="9305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</a:rPr>
              <a:t>chroot</a:t>
            </a:r>
            <a:endParaRPr lang="ko-KR" altLang="en-US" sz="2800" b="1" spc="-3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16633C6-4650-68B7-BF4A-A40C4F11AF9E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2BBB222B-760A-CCA7-D2DA-0185A9D34B8F}"/>
              </a:ext>
            </a:extLst>
          </p:cNvPr>
          <p:cNvSpPr txBox="1">
            <a:spLocks/>
          </p:cNvSpPr>
          <p:nvPr/>
        </p:nvSpPr>
        <p:spPr>
          <a:xfrm>
            <a:off x="1163052" y="1134870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/>
              <a:t>chroot</a:t>
            </a:r>
            <a:r>
              <a:rPr lang="ko-KR" altLang="en-US" sz="1800" dirty="0"/>
              <a:t>프로세스에 대하여 새로운 </a:t>
            </a:r>
            <a:r>
              <a:rPr lang="en-US" altLang="ko-KR" sz="1800" dirty="0"/>
              <a:t>root </a:t>
            </a:r>
            <a:r>
              <a:rPr lang="ko-KR" altLang="en-US" sz="1800" dirty="0"/>
              <a:t>디렉토리를 지정하는 것</a:t>
            </a:r>
            <a:endParaRPr lang="en-US" altLang="ko-KR" sz="1800" dirty="0"/>
          </a:p>
          <a:p>
            <a:r>
              <a:rPr lang="ko-KR" altLang="en-US" sz="1800" dirty="0"/>
              <a:t>새로운 </a:t>
            </a:r>
            <a:r>
              <a:rPr lang="en-US" altLang="ko-KR" sz="1800" dirty="0"/>
              <a:t>root </a:t>
            </a:r>
            <a:r>
              <a:rPr lang="ko-KR" altLang="en-US" sz="1800" dirty="0"/>
              <a:t>디렉토리가 지정된 프로세스는 할당된 </a:t>
            </a:r>
            <a:r>
              <a:rPr lang="en-US" altLang="ko-KR" sz="1800" dirty="0"/>
              <a:t>root </a:t>
            </a:r>
            <a:r>
              <a:rPr lang="ko-KR" altLang="en-US" sz="1800" dirty="0"/>
              <a:t>디렉토리 하위로만 접근이 가능함</a:t>
            </a:r>
            <a:endParaRPr lang="en-US" altLang="ko-KR" sz="1800" dirty="0"/>
          </a:p>
          <a:p>
            <a:r>
              <a:rPr lang="ko-KR" altLang="en-US" sz="1800" dirty="0"/>
              <a:t>즉 프로세스에 대한 파일시스템 격리</a:t>
            </a:r>
          </a:p>
        </p:txBody>
      </p:sp>
      <p:pic>
        <p:nvPicPr>
          <p:cNvPr id="10" name="Picture 7">
            <a:extLst>
              <a:ext uri="{FF2B5EF4-FFF2-40B4-BE49-F238E27FC236}">
                <a16:creationId xmlns:a16="http://schemas.microsoft.com/office/drawing/2014/main" id="{C6D7C880-8E44-70BC-454F-F96DA9D830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3563" y="2437298"/>
            <a:ext cx="6895207" cy="3664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1F9AD61-F174-EA45-55C8-6B088FC36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03054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C58403-F4D5-FCA8-999A-FBBB923446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B711354-A077-4AD2-9C4F-C024D8A4EA1D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8227380-30E3-A023-87AE-0184CAEAA815}"/>
              </a:ext>
            </a:extLst>
          </p:cNvPr>
          <p:cNvSpPr txBox="1"/>
          <p:nvPr/>
        </p:nvSpPr>
        <p:spPr>
          <a:xfrm>
            <a:off x="144378" y="272716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3A8D99-A099-8B05-7CD2-1786A0095D7B}"/>
              </a:ext>
            </a:extLst>
          </p:cNvPr>
          <p:cNvSpPr txBox="1"/>
          <p:nvPr/>
        </p:nvSpPr>
        <p:spPr>
          <a:xfrm>
            <a:off x="1163052" y="272716"/>
            <a:ext cx="20842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구축 환경  </a:t>
            </a:r>
            <a:r>
              <a:rPr lang="en-US" altLang="ko-KR" sz="2800" b="1" spc="-300" dirty="0">
                <a:solidFill>
                  <a:schemeClr val="accent1"/>
                </a:solidFill>
              </a:rPr>
              <a:t>GUI </a:t>
            </a:r>
            <a:endParaRPr lang="ko-KR" altLang="en-US" sz="2800" b="1" spc="-3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6FEBF2D-666F-73A7-3EED-4CA90957C3D4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5E8E775F-34A3-AB31-602D-2D524C1457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3052" y="1340582"/>
            <a:ext cx="6127296" cy="346891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D688D91-1D88-B739-59FA-A8390705729D}"/>
              </a:ext>
            </a:extLst>
          </p:cNvPr>
          <p:cNvSpPr txBox="1"/>
          <p:nvPr/>
        </p:nvSpPr>
        <p:spPr>
          <a:xfrm>
            <a:off x="1163052" y="1086666"/>
            <a:ext cx="6127296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50" dirty="0"/>
              <a:t>https://www.docker.com/products/docker-desktop/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56C3915-F038-3662-9E47-2B798CAB251A}"/>
              </a:ext>
            </a:extLst>
          </p:cNvPr>
          <p:cNvSpPr txBox="1"/>
          <p:nvPr/>
        </p:nvSpPr>
        <p:spPr>
          <a:xfrm>
            <a:off x="1163052" y="5063415"/>
            <a:ext cx="612729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docker for mac</a:t>
            </a:r>
            <a:r>
              <a:rPr lang="ko-KR" altLang="en-US" dirty="0"/>
              <a:t> 가상머신 </a:t>
            </a:r>
            <a:r>
              <a:rPr lang="en-US" altLang="ko-KR" dirty="0" err="1">
                <a:solidFill>
                  <a:srgbClr val="FF0000"/>
                </a:solidFill>
              </a:rPr>
              <a:t>xhyve</a:t>
            </a:r>
            <a:r>
              <a:rPr lang="ko-KR" altLang="en-US" dirty="0"/>
              <a:t>기능으로 작동</a:t>
            </a:r>
            <a:endParaRPr lang="en-US" altLang="ko-KR" dirty="0"/>
          </a:p>
          <a:p>
            <a:r>
              <a:rPr lang="en-US" altLang="ko-KR" dirty="0"/>
              <a:t>docker for windows</a:t>
            </a:r>
            <a:r>
              <a:rPr lang="ko-KR" altLang="en-US" dirty="0"/>
              <a:t> 가상머신 </a:t>
            </a:r>
            <a:r>
              <a:rPr lang="en-US" altLang="ko-KR" dirty="0">
                <a:solidFill>
                  <a:srgbClr val="FF0000"/>
                </a:solidFill>
              </a:rPr>
              <a:t>Hyper-V</a:t>
            </a:r>
            <a:r>
              <a:rPr lang="ko-KR" altLang="en-US" dirty="0"/>
              <a:t>기능으로 작동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73FCAB4-FF0F-5852-4D77-56A2DC69C1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21</a:t>
            </a:fld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1888CDE-D767-DB3F-D5B5-52D3FC5F71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6772" y="1343365"/>
            <a:ext cx="3871499" cy="4171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1190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1FE506-3879-7171-C8F3-D5B88FAA12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51E609AA-CDB3-E585-19DF-226163570AE1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C68D2A17-FFD1-14E3-13A1-25A14AA570B5}"/>
              </a:ext>
            </a:extLst>
          </p:cNvPr>
          <p:cNvSpPr txBox="1"/>
          <p:nvPr/>
        </p:nvSpPr>
        <p:spPr>
          <a:xfrm>
            <a:off x="144378" y="272716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B2A7A7-6281-660B-EBDA-EC2CC97A1B47}"/>
              </a:ext>
            </a:extLst>
          </p:cNvPr>
          <p:cNvSpPr txBox="1"/>
          <p:nvPr/>
        </p:nvSpPr>
        <p:spPr>
          <a:xfrm>
            <a:off x="1138559" y="272716"/>
            <a:ext cx="18341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구축환경 </a:t>
            </a:r>
            <a:r>
              <a:rPr lang="en-US" altLang="ko-KR" sz="2800" b="1" spc="-300" dirty="0">
                <a:solidFill>
                  <a:schemeClr val="accent1"/>
                </a:solidFill>
              </a:rPr>
              <a:t>CLI</a:t>
            </a:r>
            <a:endParaRPr lang="ko-KR" altLang="en-US" sz="2800" b="1" spc="-3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B3DBC1DD-AC58-89E7-0C70-A18750C39A5F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810021EF-6F64-8657-66BA-DB0B7DCB3EC0}"/>
              </a:ext>
            </a:extLst>
          </p:cNvPr>
          <p:cNvSpPr txBox="1">
            <a:spLocks/>
          </p:cNvSpPr>
          <p:nvPr/>
        </p:nvSpPr>
        <p:spPr>
          <a:xfrm>
            <a:off x="1138559" y="1022753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050" dirty="0"/>
              <a:t>https://docs.docker.com/engine/install/ubuntu/</a:t>
            </a:r>
            <a:endParaRPr lang="ko-KR" altLang="en-US" sz="105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5BFF7A4-433A-BB7F-3272-75B5BD8615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559" y="1214543"/>
            <a:ext cx="6291009" cy="4159548"/>
          </a:xfrm>
          <a:prstGeom prst="rect">
            <a:avLst/>
          </a:prstGeom>
        </p:spPr>
      </p:pic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043E87C2-9C28-F40F-A846-CA85C78823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15042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B5D34AA-12C5-DDC1-886F-D540A9A1C8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2F2F1A88-16AC-0122-E676-CFCA6E83DC88}"/>
              </a:ext>
            </a:extLst>
          </p:cNvPr>
          <p:cNvGrpSpPr/>
          <p:nvPr/>
        </p:nvGrpSpPr>
        <p:grpSpPr>
          <a:xfrm>
            <a:off x="6817895" y="872277"/>
            <a:ext cx="5374105" cy="4483771"/>
            <a:chOff x="6817895" y="310803"/>
            <a:chExt cx="5374105" cy="448377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AF483905-DDAB-8840-BF90-C23D07DD47EF}"/>
                </a:ext>
              </a:extLst>
            </p:cNvPr>
            <p:cNvSpPr txBox="1"/>
            <p:nvPr/>
          </p:nvSpPr>
          <p:spPr>
            <a:xfrm>
              <a:off x="6817895" y="310803"/>
              <a:ext cx="1478290" cy="3154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9900" b="1" dirty="0">
                  <a:solidFill>
                    <a:schemeClr val="bg1"/>
                  </a:solidFill>
                  <a:latin typeface="+mj-ea"/>
                  <a:ea typeface="+mj-ea"/>
                </a:rPr>
                <a:t>3</a:t>
              </a:r>
              <a:endParaRPr lang="ko-KR" altLang="en-US" sz="199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55A637C-2333-C39C-7A66-225D0FAA575C}"/>
                </a:ext>
              </a:extLst>
            </p:cNvPr>
            <p:cNvSpPr txBox="1"/>
            <p:nvPr/>
          </p:nvSpPr>
          <p:spPr>
            <a:xfrm>
              <a:off x="6817895" y="3350782"/>
              <a:ext cx="303557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spc="-300" dirty="0">
                  <a:solidFill>
                    <a:schemeClr val="bg1"/>
                  </a:solidFill>
                  <a:latin typeface="+mn-ea"/>
                </a:rPr>
                <a:t>docker </a:t>
              </a:r>
              <a:r>
                <a:rPr lang="ko-KR" altLang="en-US" sz="4800" b="1" spc="-300" dirty="0">
                  <a:solidFill>
                    <a:schemeClr val="bg1"/>
                  </a:solidFill>
                  <a:latin typeface="+mn-ea"/>
                </a:rPr>
                <a:t>기능</a:t>
              </a:r>
              <a:r>
                <a:rPr lang="en-US" altLang="ko-KR" sz="4800" b="1" spc="-300" dirty="0">
                  <a:solidFill>
                    <a:schemeClr val="bg1"/>
                  </a:solidFill>
                  <a:latin typeface="+mn-ea"/>
                </a:rPr>
                <a:t> </a:t>
              </a:r>
              <a:endParaRPr lang="ko-KR" altLang="en-US" sz="4800" b="1" spc="-300" dirty="0">
                <a:solidFill>
                  <a:schemeClr val="bg1"/>
                </a:solidFill>
                <a:latin typeface="+mn-ea"/>
              </a:endParaRP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AE7FA24B-8AC4-BB2E-30B4-555C42BFFD7B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545921"/>
              <a:ext cx="5374105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5BEB35C7-EF85-8E7D-0B03-4F97C01A08EF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794574"/>
              <a:ext cx="5374105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90C435C-26A8-3EF7-31C6-CC5B141309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50426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6177B3-B4AF-F76C-41B0-9B9310FB19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9A320478-C9C4-7F57-40C0-76BC697CAF1E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EEDB0EFA-E56E-4473-6ACE-F797A2BC57BE}"/>
              </a:ext>
            </a:extLst>
          </p:cNvPr>
          <p:cNvSpPr txBox="1"/>
          <p:nvPr/>
        </p:nvSpPr>
        <p:spPr>
          <a:xfrm>
            <a:off x="144378" y="272716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EB7212-12D5-514F-7C2B-A0834D966612}"/>
              </a:ext>
            </a:extLst>
          </p:cNvPr>
          <p:cNvSpPr txBox="1"/>
          <p:nvPr/>
        </p:nvSpPr>
        <p:spPr>
          <a:xfrm>
            <a:off x="1163052" y="272716"/>
            <a:ext cx="16800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</a:rPr>
              <a:t>Docker </a:t>
            </a:r>
            <a:r>
              <a:rPr lang="ko-KR" altLang="en-US" sz="2800" b="1" spc="-300" dirty="0">
                <a:solidFill>
                  <a:schemeClr val="accent1"/>
                </a:solidFill>
              </a:rPr>
              <a:t>기능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2CC21DE-18E4-290F-2A7C-0AD405D03CA2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2" descr="Docker 교육 1일차 정리 - 슈퍼마이크로">
            <a:extLst>
              <a:ext uri="{FF2B5EF4-FFF2-40B4-BE49-F238E27FC236}">
                <a16:creationId xmlns:a16="http://schemas.microsoft.com/office/drawing/2014/main" id="{BE08D3E4-0090-383F-62D9-3500E29158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3052" y="1293117"/>
            <a:ext cx="7243734" cy="4271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37911FC-77CA-6737-9F8A-947591113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09387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6177B3-B4AF-F76C-41B0-9B9310FB19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9A320478-C9C4-7F57-40C0-76BC697CAF1E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EEDB0EFA-E56E-4473-6ACE-F797A2BC57BE}"/>
              </a:ext>
            </a:extLst>
          </p:cNvPr>
          <p:cNvSpPr txBox="1"/>
          <p:nvPr/>
        </p:nvSpPr>
        <p:spPr>
          <a:xfrm>
            <a:off x="144378" y="272716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EB7212-12D5-514F-7C2B-A0834D966612}"/>
              </a:ext>
            </a:extLst>
          </p:cNvPr>
          <p:cNvSpPr txBox="1"/>
          <p:nvPr/>
        </p:nvSpPr>
        <p:spPr>
          <a:xfrm>
            <a:off x="1163052" y="272716"/>
            <a:ext cx="23212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</a:rPr>
              <a:t>Docker </a:t>
            </a:r>
            <a:r>
              <a:rPr lang="ko-KR" altLang="en-US" sz="2800" b="1" spc="-300" dirty="0">
                <a:solidFill>
                  <a:schemeClr val="accent1"/>
                </a:solidFill>
              </a:rPr>
              <a:t>컨테이너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2CC21DE-18E4-290F-2A7C-0AD405D03CA2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2" descr="Docker 교육 1일차 정리 - 슈퍼마이크로">
            <a:extLst>
              <a:ext uri="{FF2B5EF4-FFF2-40B4-BE49-F238E27FC236}">
                <a16:creationId xmlns:a16="http://schemas.microsoft.com/office/drawing/2014/main" id="{BE08D3E4-0090-383F-62D9-3500E29158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3052" y="1293117"/>
            <a:ext cx="7243734" cy="4271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055DF9CC-63DF-7E28-329D-78F338F03872}"/>
              </a:ext>
            </a:extLst>
          </p:cNvPr>
          <p:cNvSpPr/>
          <p:nvPr/>
        </p:nvSpPr>
        <p:spPr>
          <a:xfrm>
            <a:off x="2458810" y="3565849"/>
            <a:ext cx="3092903" cy="2157307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docker Container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E062755-4BE9-2DFD-5AEF-E1A68BA8F5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8036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37425F-98DD-35C2-8460-CD141C7BAE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DFC22FB-50EF-F159-285B-39CF1F5A5536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0A363738-A44B-E09E-767C-52B12C327DBA}"/>
              </a:ext>
            </a:extLst>
          </p:cNvPr>
          <p:cNvSpPr txBox="1"/>
          <p:nvPr/>
        </p:nvSpPr>
        <p:spPr>
          <a:xfrm>
            <a:off x="144378" y="272716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D5438F7-4837-D706-F9C7-DD708F301AFD}"/>
              </a:ext>
            </a:extLst>
          </p:cNvPr>
          <p:cNvSpPr txBox="1"/>
          <p:nvPr/>
        </p:nvSpPr>
        <p:spPr>
          <a:xfrm>
            <a:off x="1163052" y="272716"/>
            <a:ext cx="19159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컨테이너란</a:t>
            </a:r>
            <a:r>
              <a:rPr lang="en-US" altLang="ko-KR" sz="2800" b="1" spc="-300" dirty="0">
                <a:solidFill>
                  <a:schemeClr val="accent1"/>
                </a:solidFill>
              </a:rPr>
              <a:t>?</a:t>
            </a:r>
            <a:endParaRPr lang="ko-KR" altLang="en-US" sz="2800" b="1" spc="-3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F0A931A-F64B-17E9-B0A0-654E8ED4320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6" descr="처음 배우는 플라스크">
            <a:extLst>
              <a:ext uri="{FF2B5EF4-FFF2-40B4-BE49-F238E27FC236}">
                <a16:creationId xmlns:a16="http://schemas.microsoft.com/office/drawing/2014/main" id="{D5BE01D1-28EB-E817-CC19-7B61399E4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3136" y="2030297"/>
            <a:ext cx="1591989" cy="895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177B47F-EF78-7770-5D38-C99730D28F4D}"/>
              </a:ext>
            </a:extLst>
          </p:cNvPr>
          <p:cNvSpPr txBox="1"/>
          <p:nvPr/>
        </p:nvSpPr>
        <p:spPr>
          <a:xfrm>
            <a:off x="838200" y="1228032"/>
            <a:ext cx="60933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br>
              <a:rPr lang="en-US" altLang="ko-KR" dirty="0"/>
            </a:br>
            <a:r>
              <a:rPr lang="ko-KR" altLang="en-US" dirty="0"/>
              <a:t>컨테이너는 독립된 하나의 </a:t>
            </a:r>
            <a:r>
              <a:rPr lang="en-US" altLang="ko-KR" dirty="0"/>
              <a:t>Application </a:t>
            </a:r>
            <a:r>
              <a:rPr lang="ko-KR" altLang="en-US" dirty="0"/>
              <a:t>환경</a:t>
            </a:r>
          </a:p>
        </p:txBody>
      </p:sp>
      <p:pic>
        <p:nvPicPr>
          <p:cNvPr id="8" name="Picture 2" descr="Docker] 도커 컨테이너의 동작 원리 (LXC, namespace, cgroup)">
            <a:extLst>
              <a:ext uri="{FF2B5EF4-FFF2-40B4-BE49-F238E27FC236}">
                <a16:creationId xmlns:a16="http://schemas.microsoft.com/office/drawing/2014/main" id="{3529774E-F3A1-B28E-C624-C48B9889B3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3136" y="2761171"/>
            <a:ext cx="2439714" cy="1898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Docker] 도커 컨테이너의 동작 원리 (LXC, namespace, cgroup)">
            <a:extLst>
              <a:ext uri="{FF2B5EF4-FFF2-40B4-BE49-F238E27FC236}">
                <a16:creationId xmlns:a16="http://schemas.microsoft.com/office/drawing/2014/main" id="{1293A05F-FF1C-56A6-5966-733FC098CD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143" y="2761171"/>
            <a:ext cx="2439714" cy="1898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Docker] 도커 컨테이너의 동작 원리 (LXC, namespace, cgroup)">
            <a:extLst>
              <a:ext uri="{FF2B5EF4-FFF2-40B4-BE49-F238E27FC236}">
                <a16:creationId xmlns:a16="http://schemas.microsoft.com/office/drawing/2014/main" id="{16648A17-46B8-9AAD-DB96-F85D23E01A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9150" y="2761170"/>
            <a:ext cx="2439714" cy="1898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75F33824-6523-8D51-C52E-2BB428EC6868}"/>
              </a:ext>
            </a:extLst>
          </p:cNvPr>
          <p:cNvCxnSpPr/>
          <p:nvPr/>
        </p:nvCxnSpPr>
        <p:spPr>
          <a:xfrm>
            <a:off x="4314825" y="2642494"/>
            <a:ext cx="0" cy="238125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93D6855A-C067-5F7D-2612-04BB2BA6B3C2}"/>
              </a:ext>
            </a:extLst>
          </p:cNvPr>
          <p:cNvCxnSpPr/>
          <p:nvPr/>
        </p:nvCxnSpPr>
        <p:spPr>
          <a:xfrm>
            <a:off x="7886700" y="2642494"/>
            <a:ext cx="0" cy="238125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27056FC-A020-0D81-894D-94B82B1C789A}"/>
              </a:ext>
            </a:extLst>
          </p:cNvPr>
          <p:cNvSpPr txBox="1"/>
          <p:nvPr/>
        </p:nvSpPr>
        <p:spPr>
          <a:xfrm>
            <a:off x="3884886" y="1994601"/>
            <a:ext cx="12382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br>
              <a:rPr lang="en-US" altLang="ko-KR" dirty="0"/>
            </a:br>
            <a:r>
              <a:rPr lang="en-US" altLang="ko-KR" dirty="0">
                <a:solidFill>
                  <a:schemeClr val="accent1">
                    <a:lumMod val="75000"/>
                  </a:schemeClr>
                </a:solidFill>
              </a:rPr>
              <a:t>Isolate</a:t>
            </a:r>
            <a:endParaRPr lang="ko-KR" alt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4B324E-21FA-306A-2B03-61A7AF1766D7}"/>
              </a:ext>
            </a:extLst>
          </p:cNvPr>
          <p:cNvSpPr txBox="1"/>
          <p:nvPr/>
        </p:nvSpPr>
        <p:spPr>
          <a:xfrm>
            <a:off x="7475811" y="1951352"/>
            <a:ext cx="12382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br>
              <a:rPr lang="en-US" altLang="ko-KR" dirty="0"/>
            </a:br>
            <a:r>
              <a:rPr lang="en-US" altLang="ko-KR" dirty="0">
                <a:solidFill>
                  <a:schemeClr val="accent1">
                    <a:lumMod val="75000"/>
                  </a:schemeClr>
                </a:solidFill>
              </a:rPr>
              <a:t>Isolate</a:t>
            </a:r>
            <a:endParaRPr lang="ko-KR" alt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9669990-C3CD-EB6B-EB06-4A161B1EA91E}"/>
              </a:ext>
            </a:extLst>
          </p:cNvPr>
          <p:cNvSpPr txBox="1"/>
          <p:nvPr/>
        </p:nvSpPr>
        <p:spPr>
          <a:xfrm>
            <a:off x="1066800" y="5023744"/>
            <a:ext cx="90487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br>
              <a:rPr lang="en-US" altLang="ko-KR" dirty="0"/>
            </a:br>
            <a:r>
              <a:rPr lang="en-US" altLang="ko-KR" dirty="0" err="1"/>
              <a:t>cpu</a:t>
            </a:r>
            <a:r>
              <a:rPr lang="en-US" altLang="ko-KR" dirty="0"/>
              <a:t>, memory, network, disk, service </a:t>
            </a:r>
            <a:r>
              <a:rPr lang="ko-KR" altLang="en-US" dirty="0"/>
              <a:t>등등 이런 것 들이 완전하게 독립되어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16" name="Picture 4" descr="MySQL 강좌 : 제 1강 - 소개 및 설치 - YUN DAE HEE">
            <a:extLst>
              <a:ext uri="{FF2B5EF4-FFF2-40B4-BE49-F238E27FC236}">
                <a16:creationId xmlns:a16="http://schemas.microsoft.com/office/drawing/2014/main" id="{95132689-0710-D4CB-5A1B-6B3D0FF540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6063" y="1994601"/>
            <a:ext cx="1385888" cy="92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8" descr="PHP - 위키백과, 우리 모두의 백과사전">
            <a:extLst>
              <a:ext uri="{FF2B5EF4-FFF2-40B4-BE49-F238E27FC236}">
                <a16:creationId xmlns:a16="http://schemas.microsoft.com/office/drawing/2014/main" id="{D1464FE3-E0FD-5431-3F2F-07AF019373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1956" y="2306604"/>
            <a:ext cx="1238250" cy="668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슬라이드 번호 개체 틀 17">
            <a:extLst>
              <a:ext uri="{FF2B5EF4-FFF2-40B4-BE49-F238E27FC236}">
                <a16:creationId xmlns:a16="http://schemas.microsoft.com/office/drawing/2014/main" id="{2BE3B152-8C34-8B73-732C-C6C08AAE8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00984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37425F-98DD-35C2-8460-CD141C7BAE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DFC22FB-50EF-F159-285B-39CF1F5A5536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0A363738-A44B-E09E-767C-52B12C327DBA}"/>
              </a:ext>
            </a:extLst>
          </p:cNvPr>
          <p:cNvSpPr txBox="1"/>
          <p:nvPr/>
        </p:nvSpPr>
        <p:spPr>
          <a:xfrm>
            <a:off x="144378" y="272716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D5438F7-4837-D706-F9C7-DD708F301AFD}"/>
              </a:ext>
            </a:extLst>
          </p:cNvPr>
          <p:cNvSpPr txBox="1"/>
          <p:nvPr/>
        </p:nvSpPr>
        <p:spPr>
          <a:xfrm>
            <a:off x="1163052" y="272716"/>
            <a:ext cx="19159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컨테이너란</a:t>
            </a:r>
            <a:r>
              <a:rPr lang="en-US" altLang="ko-KR" sz="2800" b="1" spc="-300" dirty="0">
                <a:solidFill>
                  <a:schemeClr val="accent1"/>
                </a:solidFill>
              </a:rPr>
              <a:t>?</a:t>
            </a:r>
            <a:endParaRPr lang="ko-KR" altLang="en-US" sz="2800" b="1" spc="-3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F0A931A-F64B-17E9-B0A0-654E8ED4320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18" name="Picture 2" descr="What is a Container? | Docker">
            <a:extLst>
              <a:ext uri="{FF2B5EF4-FFF2-40B4-BE49-F238E27FC236}">
                <a16:creationId xmlns:a16="http://schemas.microsoft.com/office/drawing/2014/main" id="{D7265A67-628A-0E3C-6F5A-6CFCF2AE15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6316" y="1149284"/>
            <a:ext cx="6076135" cy="4853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3A1E09B-9031-DFB0-A0C7-70553F098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24364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37425F-98DD-35C2-8460-CD141C7BAE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DFC22FB-50EF-F159-285B-39CF1F5A5536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0A363738-A44B-E09E-767C-52B12C327DBA}"/>
              </a:ext>
            </a:extLst>
          </p:cNvPr>
          <p:cNvSpPr txBox="1"/>
          <p:nvPr/>
        </p:nvSpPr>
        <p:spPr>
          <a:xfrm>
            <a:off x="144378" y="272716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D5438F7-4837-D706-F9C7-DD708F301AFD}"/>
              </a:ext>
            </a:extLst>
          </p:cNvPr>
          <p:cNvSpPr txBox="1"/>
          <p:nvPr/>
        </p:nvSpPr>
        <p:spPr>
          <a:xfrm>
            <a:off x="1163052" y="272716"/>
            <a:ext cx="51667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컨테이너의 자주 쓰는  실행 명령어들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F0A931A-F64B-17E9-B0A0-654E8ED4320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18270F0B-38D6-7779-9BD0-8D29094292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3692585"/>
              </p:ext>
            </p:extLst>
          </p:nvPr>
        </p:nvGraphicFramePr>
        <p:xfrm>
          <a:off x="1163052" y="889413"/>
          <a:ext cx="10515600" cy="5638427"/>
        </p:xfrm>
        <a:graphic>
          <a:graphicData uri="http://schemas.openxmlformats.org/drawingml/2006/table">
            <a:tbl>
              <a:tblPr/>
              <a:tblGrid>
                <a:gridCol w="5257800">
                  <a:extLst>
                    <a:ext uri="{9D8B030D-6E8A-4147-A177-3AD203B41FA5}">
                      <a16:colId xmlns:a16="http://schemas.microsoft.com/office/drawing/2014/main" val="1426620748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675810424"/>
                    </a:ext>
                  </a:extLst>
                </a:gridCol>
              </a:tblGrid>
              <a:tr h="559253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2000" b="1" dirty="0">
                          <a:effectLst/>
                        </a:rPr>
                        <a:t>명령어</a:t>
                      </a:r>
                    </a:p>
                  </a:txBody>
                  <a:tcPr marL="56511" marR="56511" marT="28255" marB="2825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2000" b="1" dirty="0">
                          <a:effectLst/>
                        </a:rPr>
                        <a:t>설명</a:t>
                      </a:r>
                    </a:p>
                  </a:txBody>
                  <a:tcPr marL="56511" marR="56511" marT="28255" marB="2825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0873068"/>
                  </a:ext>
                </a:extLst>
              </a:tr>
              <a:tr h="559253">
                <a:tc>
                  <a:txBody>
                    <a:bodyPr/>
                    <a:lstStyle/>
                    <a:p>
                      <a:pPr fontAlgn="base"/>
                      <a:r>
                        <a:rPr lang="en-US" altLang="ko-KR" sz="1800" dirty="0">
                          <a:effectLst/>
                        </a:rPr>
                        <a:t>docker run [</a:t>
                      </a:r>
                      <a:r>
                        <a:rPr lang="ko-KR" altLang="en-US" sz="1800" dirty="0">
                          <a:effectLst/>
                        </a:rPr>
                        <a:t>옵션</a:t>
                      </a:r>
                      <a:r>
                        <a:rPr lang="en-US" altLang="ko-KR" sz="1800" dirty="0">
                          <a:effectLst/>
                        </a:rPr>
                        <a:t>] [</a:t>
                      </a:r>
                      <a:r>
                        <a:rPr lang="ko-KR" altLang="en-US" sz="1800" dirty="0">
                          <a:effectLst/>
                        </a:rPr>
                        <a:t>이미지명</a:t>
                      </a:r>
                      <a:r>
                        <a:rPr lang="en-US" altLang="ko-KR" sz="1800" dirty="0">
                          <a:effectLst/>
                        </a:rPr>
                        <a:t>] [</a:t>
                      </a:r>
                      <a:r>
                        <a:rPr lang="ko-KR" altLang="en-US" sz="1800" dirty="0">
                          <a:effectLst/>
                        </a:rPr>
                        <a:t>명령</a:t>
                      </a:r>
                      <a:r>
                        <a:rPr lang="en-US" altLang="ko-KR" sz="1800" dirty="0">
                          <a:effectLst/>
                        </a:rPr>
                        <a:t>]</a:t>
                      </a:r>
                    </a:p>
                  </a:txBody>
                  <a:tcPr marL="56511" marR="56511" marT="28255" marB="2825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ko-KR" altLang="en-US" sz="1800" dirty="0">
                          <a:effectLst/>
                        </a:rPr>
                        <a:t>이미지를 기반으로 새로운 컨테이너를 실행</a:t>
                      </a:r>
                      <a:endParaRPr lang="en-US" altLang="ko-KR" sz="1800" dirty="0">
                        <a:effectLst/>
                      </a:endParaRPr>
                    </a:p>
                  </a:txBody>
                  <a:tcPr marL="56511" marR="56511" marT="28255" marB="2825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3651264"/>
                  </a:ext>
                </a:extLst>
              </a:tr>
              <a:tr h="559253">
                <a:tc>
                  <a:txBody>
                    <a:bodyPr/>
                    <a:lstStyle/>
                    <a:p>
                      <a:pPr fontAlgn="base"/>
                      <a:r>
                        <a:rPr lang="en-US" sz="1800" dirty="0">
                          <a:effectLst/>
                        </a:rPr>
                        <a:t>docker </a:t>
                      </a:r>
                      <a:r>
                        <a:rPr lang="en-US" sz="1800" dirty="0" err="1">
                          <a:effectLst/>
                        </a:rPr>
                        <a:t>ps</a:t>
                      </a:r>
                      <a:endParaRPr lang="en-US" sz="1800" dirty="0">
                        <a:effectLst/>
                      </a:endParaRPr>
                    </a:p>
                  </a:txBody>
                  <a:tcPr marL="56511" marR="56511" marT="28255" marB="2825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ko-KR" altLang="en-US" sz="1800" dirty="0">
                          <a:effectLst/>
                        </a:rPr>
                        <a:t>현재 실행 중인 컨테이너 목록을 확인</a:t>
                      </a:r>
                      <a:endParaRPr lang="en-US" altLang="ko-KR" sz="1800" dirty="0">
                        <a:effectLst/>
                      </a:endParaRPr>
                    </a:p>
                  </a:txBody>
                  <a:tcPr marL="56511" marR="56511" marT="28255" marB="2825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8114058"/>
                  </a:ext>
                </a:extLst>
              </a:tr>
              <a:tr h="559253">
                <a:tc>
                  <a:txBody>
                    <a:bodyPr/>
                    <a:lstStyle/>
                    <a:p>
                      <a:pPr fontAlgn="base"/>
                      <a:r>
                        <a:rPr lang="en-US" sz="1800" dirty="0">
                          <a:effectLst/>
                        </a:rPr>
                        <a:t>docker </a:t>
                      </a:r>
                      <a:r>
                        <a:rPr lang="en-US" sz="1800" dirty="0" err="1">
                          <a:effectLst/>
                        </a:rPr>
                        <a:t>ps</a:t>
                      </a:r>
                      <a:r>
                        <a:rPr lang="en-US" sz="1800" dirty="0">
                          <a:effectLst/>
                        </a:rPr>
                        <a:t> -a</a:t>
                      </a:r>
                    </a:p>
                  </a:txBody>
                  <a:tcPr marL="56511" marR="56511" marT="28255" marB="2825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ko-KR" altLang="en-US" sz="1800" dirty="0">
                          <a:effectLst/>
                        </a:rPr>
                        <a:t>실행 중이거나 종료된 모든 컨테이너 목록을 확인</a:t>
                      </a:r>
                      <a:endParaRPr lang="en-US" altLang="ko-KR" sz="1800" dirty="0">
                        <a:effectLst/>
                      </a:endParaRPr>
                    </a:p>
                  </a:txBody>
                  <a:tcPr marL="56511" marR="56511" marT="28255" marB="2825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5387002"/>
                  </a:ext>
                </a:extLst>
              </a:tr>
              <a:tr h="559253">
                <a:tc>
                  <a:txBody>
                    <a:bodyPr/>
                    <a:lstStyle/>
                    <a:p>
                      <a:pPr fontAlgn="base"/>
                      <a:r>
                        <a:rPr lang="en-US" altLang="ko-KR" sz="1800" dirty="0">
                          <a:effectLst/>
                        </a:rPr>
                        <a:t>docker stop [</a:t>
                      </a:r>
                      <a:r>
                        <a:rPr lang="ko-KR" altLang="en-US" sz="1800" dirty="0">
                          <a:effectLst/>
                        </a:rPr>
                        <a:t>컨테이너</a:t>
                      </a:r>
                      <a:r>
                        <a:rPr lang="en-US" altLang="ko-KR" sz="1800" dirty="0">
                          <a:effectLst/>
                        </a:rPr>
                        <a:t>ID </a:t>
                      </a:r>
                      <a:r>
                        <a:rPr lang="ko-KR" altLang="en-US" sz="1800" dirty="0">
                          <a:effectLst/>
                        </a:rPr>
                        <a:t>또는 이름</a:t>
                      </a:r>
                      <a:r>
                        <a:rPr lang="en-US" altLang="ko-KR" sz="1800" dirty="0">
                          <a:effectLst/>
                        </a:rPr>
                        <a:t>]</a:t>
                      </a:r>
                    </a:p>
                  </a:txBody>
                  <a:tcPr marL="56511" marR="56511" marT="28255" marB="2825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ko-KR" altLang="en-US" sz="1800" dirty="0">
                          <a:effectLst/>
                        </a:rPr>
                        <a:t>실행 중인 컨테이너를 중지</a:t>
                      </a:r>
                      <a:endParaRPr lang="en-US" altLang="ko-KR" sz="1800" dirty="0">
                        <a:effectLst/>
                      </a:endParaRPr>
                    </a:p>
                  </a:txBody>
                  <a:tcPr marL="56511" marR="56511" marT="28255" marB="2825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5663288"/>
                  </a:ext>
                </a:extLst>
              </a:tr>
              <a:tr h="559253">
                <a:tc>
                  <a:txBody>
                    <a:bodyPr/>
                    <a:lstStyle/>
                    <a:p>
                      <a:pPr fontAlgn="base"/>
                      <a:r>
                        <a:rPr lang="en-US" altLang="ko-KR" sz="1800">
                          <a:effectLst/>
                        </a:rPr>
                        <a:t>docker rm [</a:t>
                      </a:r>
                      <a:r>
                        <a:rPr lang="ko-KR" altLang="en-US" sz="1800">
                          <a:effectLst/>
                        </a:rPr>
                        <a:t>컨테이너</a:t>
                      </a:r>
                      <a:r>
                        <a:rPr lang="en-US" altLang="ko-KR" sz="1800">
                          <a:effectLst/>
                        </a:rPr>
                        <a:t>ID </a:t>
                      </a:r>
                      <a:r>
                        <a:rPr lang="ko-KR" altLang="en-US" sz="1800">
                          <a:effectLst/>
                        </a:rPr>
                        <a:t>또는 이름</a:t>
                      </a:r>
                      <a:r>
                        <a:rPr lang="en-US" altLang="ko-KR" sz="1800">
                          <a:effectLst/>
                        </a:rPr>
                        <a:t>]</a:t>
                      </a:r>
                    </a:p>
                  </a:txBody>
                  <a:tcPr marL="56511" marR="56511" marT="28255" marB="2825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ko-KR" altLang="en-US" sz="1800" dirty="0">
                          <a:effectLst/>
                        </a:rPr>
                        <a:t>종료된 컨테이너를 제거</a:t>
                      </a:r>
                      <a:endParaRPr lang="en-US" altLang="ko-KR" sz="1800" dirty="0">
                        <a:effectLst/>
                      </a:endParaRPr>
                    </a:p>
                  </a:txBody>
                  <a:tcPr marL="56511" marR="56511" marT="28255" marB="2825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847209"/>
                  </a:ext>
                </a:extLst>
              </a:tr>
              <a:tr h="559253">
                <a:tc>
                  <a:txBody>
                    <a:bodyPr/>
                    <a:lstStyle/>
                    <a:p>
                      <a:pPr fontAlgn="base"/>
                      <a:r>
                        <a:rPr lang="en-US" altLang="ko-KR" sz="1800" dirty="0">
                          <a:effectLst/>
                        </a:rPr>
                        <a:t>docker logs [</a:t>
                      </a:r>
                      <a:r>
                        <a:rPr lang="ko-KR" altLang="en-US" sz="1800" dirty="0">
                          <a:effectLst/>
                        </a:rPr>
                        <a:t>컨테이너</a:t>
                      </a:r>
                      <a:r>
                        <a:rPr lang="en-US" altLang="ko-KR" sz="1800" dirty="0">
                          <a:effectLst/>
                        </a:rPr>
                        <a:t>ID </a:t>
                      </a:r>
                      <a:r>
                        <a:rPr lang="ko-KR" altLang="en-US" sz="1800" dirty="0">
                          <a:effectLst/>
                        </a:rPr>
                        <a:t>또는 이름</a:t>
                      </a:r>
                      <a:r>
                        <a:rPr lang="en-US" altLang="ko-KR" sz="1800" dirty="0">
                          <a:effectLst/>
                        </a:rPr>
                        <a:t>]</a:t>
                      </a:r>
                    </a:p>
                  </a:txBody>
                  <a:tcPr marL="56511" marR="56511" marT="28255" marB="2825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ko-KR" altLang="en-US" sz="1800" dirty="0">
                          <a:effectLst/>
                        </a:rPr>
                        <a:t>컨테이너의 로그를 확인</a:t>
                      </a:r>
                      <a:endParaRPr lang="en-US" altLang="ko-KR" sz="1800" dirty="0">
                        <a:effectLst/>
                      </a:endParaRPr>
                    </a:p>
                  </a:txBody>
                  <a:tcPr marL="56511" marR="56511" marT="28255" marB="2825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3501002"/>
                  </a:ext>
                </a:extLst>
              </a:tr>
              <a:tr h="559253">
                <a:tc>
                  <a:txBody>
                    <a:bodyPr/>
                    <a:lstStyle/>
                    <a:p>
                      <a:pPr fontAlgn="base"/>
                      <a:r>
                        <a:rPr lang="en-US" altLang="ko-KR" sz="1800" dirty="0">
                          <a:effectLst/>
                        </a:rPr>
                        <a:t>docker exec -it [</a:t>
                      </a:r>
                      <a:r>
                        <a:rPr lang="ko-KR" altLang="en-US" sz="1800" dirty="0">
                          <a:effectLst/>
                        </a:rPr>
                        <a:t>컨테이너</a:t>
                      </a:r>
                      <a:r>
                        <a:rPr lang="en-US" altLang="ko-KR" sz="1800" dirty="0">
                          <a:effectLst/>
                        </a:rPr>
                        <a:t>ID </a:t>
                      </a:r>
                      <a:r>
                        <a:rPr lang="ko-KR" altLang="en-US" sz="1800" dirty="0">
                          <a:effectLst/>
                        </a:rPr>
                        <a:t>또는 이름</a:t>
                      </a:r>
                      <a:r>
                        <a:rPr lang="en-US" altLang="ko-KR" sz="1800" dirty="0">
                          <a:effectLst/>
                        </a:rPr>
                        <a:t>] [</a:t>
                      </a:r>
                      <a:r>
                        <a:rPr lang="ko-KR" altLang="en-US" sz="1800" dirty="0">
                          <a:effectLst/>
                        </a:rPr>
                        <a:t>명령</a:t>
                      </a:r>
                      <a:r>
                        <a:rPr lang="en-US" altLang="ko-KR" sz="1800" dirty="0">
                          <a:effectLst/>
                        </a:rPr>
                        <a:t>]</a:t>
                      </a:r>
                    </a:p>
                  </a:txBody>
                  <a:tcPr marL="56511" marR="56511" marT="28255" marB="2825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ko-KR" altLang="en-US" sz="1800" dirty="0">
                          <a:effectLst/>
                        </a:rPr>
                        <a:t>실행 중인 컨테이너 내부에서 명령을 실행</a:t>
                      </a:r>
                      <a:endParaRPr lang="en-US" altLang="ko-KR" sz="1800" dirty="0">
                        <a:effectLst/>
                      </a:endParaRPr>
                    </a:p>
                  </a:txBody>
                  <a:tcPr marL="56511" marR="56511" marT="28255" marB="2825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778950"/>
                  </a:ext>
                </a:extLst>
              </a:tr>
              <a:tr h="559253">
                <a:tc>
                  <a:txBody>
                    <a:bodyPr/>
                    <a:lstStyle/>
                    <a:p>
                      <a:pPr fontAlgn="base"/>
                      <a:r>
                        <a:rPr lang="en-US" altLang="ko-KR" sz="1800" dirty="0">
                          <a:effectLst/>
                        </a:rPr>
                        <a:t>docker system prune -a –volumes </a:t>
                      </a:r>
                    </a:p>
                  </a:txBody>
                  <a:tcPr marL="56511" marR="56511" marT="28255" marB="2825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ko-KR" altLang="en-US" sz="1800" dirty="0" err="1">
                          <a:effectLst/>
                        </a:rPr>
                        <a:t>도커에</a:t>
                      </a:r>
                      <a:r>
                        <a:rPr lang="ko-KR" altLang="en-US" sz="1800" dirty="0">
                          <a:effectLst/>
                        </a:rPr>
                        <a:t> 있는 모든 이미지들</a:t>
                      </a:r>
                      <a:r>
                        <a:rPr lang="en-US" altLang="ko-KR" sz="1800" dirty="0">
                          <a:effectLst/>
                        </a:rPr>
                        <a:t>, </a:t>
                      </a:r>
                      <a:r>
                        <a:rPr lang="ko-KR" altLang="en-US" sz="1800" dirty="0">
                          <a:effectLst/>
                        </a:rPr>
                        <a:t>캐시메모리</a:t>
                      </a:r>
                      <a:r>
                        <a:rPr lang="en-US" altLang="ko-KR" sz="1800" dirty="0">
                          <a:effectLst/>
                        </a:rPr>
                        <a:t>, </a:t>
                      </a:r>
                      <a:r>
                        <a:rPr lang="ko-KR" altLang="en-US" sz="1800" dirty="0">
                          <a:effectLst/>
                        </a:rPr>
                        <a:t>컨테이너 초기화 </a:t>
                      </a:r>
                      <a:r>
                        <a:rPr lang="en-US" altLang="ko-KR" sz="1800" dirty="0">
                          <a:effectLst/>
                        </a:rPr>
                        <a:t>(</a:t>
                      </a:r>
                      <a:r>
                        <a:rPr lang="ko-KR" altLang="en-US" sz="1800" dirty="0" err="1">
                          <a:effectLst/>
                        </a:rPr>
                        <a:t>에러날때</a:t>
                      </a:r>
                      <a:r>
                        <a:rPr lang="ko-KR" altLang="en-US" sz="1800" dirty="0">
                          <a:effectLst/>
                        </a:rPr>
                        <a:t> 유용</a:t>
                      </a:r>
                      <a:r>
                        <a:rPr lang="en-US" altLang="ko-KR" sz="1800" dirty="0">
                          <a:effectLst/>
                        </a:rPr>
                        <a:t>)</a:t>
                      </a:r>
                    </a:p>
                  </a:txBody>
                  <a:tcPr marL="56511" marR="56511" marT="28255" marB="2825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7046528"/>
                  </a:ext>
                </a:extLst>
              </a:tr>
              <a:tr h="559253">
                <a:tc>
                  <a:txBody>
                    <a:bodyPr/>
                    <a:lstStyle/>
                    <a:p>
                      <a:pPr fontAlgn="base"/>
                      <a:r>
                        <a:rPr lang="en-US" altLang="ko-KR" sz="1800" dirty="0">
                          <a:effectLst/>
                        </a:rPr>
                        <a:t>docker restart [</a:t>
                      </a:r>
                      <a:r>
                        <a:rPr lang="en-US" altLang="ko-KR" sz="1800" dirty="0" err="1">
                          <a:effectLst/>
                        </a:rPr>
                        <a:t>컨테</a:t>
                      </a:r>
                      <a:r>
                        <a:rPr lang="ko-KR" altLang="en-US" sz="1800" dirty="0">
                          <a:effectLst/>
                        </a:rPr>
                        <a:t>이너</a:t>
                      </a:r>
                      <a:r>
                        <a:rPr lang="en-US" altLang="ko-KR" sz="1800" dirty="0">
                          <a:effectLst/>
                        </a:rPr>
                        <a:t>ID </a:t>
                      </a:r>
                      <a:r>
                        <a:rPr lang="ko-KR" altLang="en-US" sz="1800" dirty="0">
                          <a:effectLst/>
                        </a:rPr>
                        <a:t>또는</a:t>
                      </a:r>
                      <a:r>
                        <a:rPr lang="en-US" altLang="ko-KR" sz="1800" dirty="0">
                          <a:effectLst/>
                        </a:rPr>
                        <a:t> </a:t>
                      </a:r>
                      <a:r>
                        <a:rPr lang="ko-KR" altLang="en-US" sz="1800" dirty="0">
                          <a:effectLst/>
                        </a:rPr>
                        <a:t>이름</a:t>
                      </a:r>
                      <a:r>
                        <a:rPr lang="en-US" altLang="ko-KR" sz="1800" dirty="0">
                          <a:effectLst/>
                        </a:rPr>
                        <a:t>]</a:t>
                      </a:r>
                    </a:p>
                  </a:txBody>
                  <a:tcPr marL="56511" marR="56511" marT="28255" marB="2825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ko-KR" altLang="en-US" sz="1800" dirty="0">
                          <a:effectLst/>
                        </a:rPr>
                        <a:t>컨테이너 재시작</a:t>
                      </a:r>
                      <a:endParaRPr lang="en-US" altLang="ko-KR" sz="1800" dirty="0">
                        <a:effectLst/>
                      </a:endParaRPr>
                    </a:p>
                  </a:txBody>
                  <a:tcPr marL="56511" marR="56511" marT="28255" marB="2825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827834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B18C70B-9E5F-2BD9-8782-2E17B957EE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40360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775FE4-A59A-7953-5FE5-78D54E4110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7C4A8FA-ABFC-9E15-F4E7-E904DC57974C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9E7C0AB0-7851-6180-773C-4A14782F1CAC}"/>
              </a:ext>
            </a:extLst>
          </p:cNvPr>
          <p:cNvSpPr txBox="1"/>
          <p:nvPr/>
        </p:nvSpPr>
        <p:spPr>
          <a:xfrm>
            <a:off x="144378" y="272716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DEAEF8-E6E1-A3D1-575D-93619BE0394D}"/>
              </a:ext>
            </a:extLst>
          </p:cNvPr>
          <p:cNvSpPr txBox="1"/>
          <p:nvPr/>
        </p:nvSpPr>
        <p:spPr>
          <a:xfrm>
            <a:off x="1163052" y="272716"/>
            <a:ext cx="21515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컨테이너 실행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CA05522-205C-9990-9EC5-C7499A2CADCD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22ADC05-4327-309C-50B4-AE7DC20C5C0F}"/>
              </a:ext>
            </a:extLst>
          </p:cNvPr>
          <p:cNvSpPr txBox="1"/>
          <p:nvPr/>
        </p:nvSpPr>
        <p:spPr>
          <a:xfrm>
            <a:off x="838200" y="1228032"/>
            <a:ext cx="60933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br>
              <a:rPr lang="en-US" altLang="ko-KR" dirty="0"/>
            </a:b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B225B85-EE67-57EC-7B72-988A94811EDA}"/>
              </a:ext>
            </a:extLst>
          </p:cNvPr>
          <p:cNvSpPr txBox="1"/>
          <p:nvPr/>
        </p:nvSpPr>
        <p:spPr>
          <a:xfrm>
            <a:off x="1066799" y="1170689"/>
            <a:ext cx="92936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0" dirty="0">
                <a:solidFill>
                  <a:srgbClr val="0D0D0D"/>
                </a:solidFill>
                <a:effectLst/>
                <a:latin typeface="Söhne Mono"/>
              </a:rPr>
              <a:t>$ docker run -d -p 8080:80 --name nginx-container nginx</a:t>
            </a:r>
            <a:endParaRPr lang="ko-KR" altLang="en-US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410EBD74-713E-C5DF-2C56-0315A6F632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799" y="1687682"/>
            <a:ext cx="6970295" cy="368957"/>
          </a:xfrm>
          <a:prstGeom prst="rect">
            <a:avLst/>
          </a:prstGeom>
        </p:spPr>
      </p:pic>
      <p:pic>
        <p:nvPicPr>
          <p:cNvPr id="21" name="Picture 2" descr="Free Vectors | Desktop computer body pictogram">
            <a:extLst>
              <a:ext uri="{FF2B5EF4-FFF2-40B4-BE49-F238E27FC236}">
                <a16:creationId xmlns:a16="http://schemas.microsoft.com/office/drawing/2014/main" id="{573F4DD9-C8A5-E2ED-BDC2-FF6DBB8F1B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971528" y="2937611"/>
            <a:ext cx="1352550" cy="2612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Docker] 도커 컨테이너의 동작 원리 (LXC, namespace, cgroup)">
            <a:extLst>
              <a:ext uri="{FF2B5EF4-FFF2-40B4-BE49-F238E27FC236}">
                <a16:creationId xmlns:a16="http://schemas.microsoft.com/office/drawing/2014/main" id="{9398B2BF-03D6-CAA2-BA44-25737B2806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9727" y="1687188"/>
            <a:ext cx="1136149" cy="883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3B7E76A3-F513-A7D2-23A1-22652FE8F349}"/>
              </a:ext>
            </a:extLst>
          </p:cNvPr>
          <p:cNvSpPr txBox="1"/>
          <p:nvPr/>
        </p:nvSpPr>
        <p:spPr>
          <a:xfrm>
            <a:off x="8298608" y="2471447"/>
            <a:ext cx="33458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Docker </a:t>
            </a:r>
            <a:r>
              <a:rPr lang="ko-KR" altLang="en-US" dirty="0"/>
              <a:t>서버</a:t>
            </a:r>
            <a:r>
              <a:rPr lang="en-US" altLang="ko-KR" dirty="0"/>
              <a:t>(docker </a:t>
            </a:r>
            <a:r>
              <a:rPr lang="en-US" altLang="ko-KR" dirty="0" err="1"/>
              <a:t>deamon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BF7C3A9-04E2-3868-6B91-FAACAF8CA146}"/>
              </a:ext>
            </a:extLst>
          </p:cNvPr>
          <p:cNvSpPr txBox="1"/>
          <p:nvPr/>
        </p:nvSpPr>
        <p:spPr>
          <a:xfrm>
            <a:off x="8971528" y="5530631"/>
            <a:ext cx="33458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Docker host</a:t>
            </a:r>
            <a:endParaRPr lang="ko-KR" altLang="en-US" dirty="0"/>
          </a:p>
        </p:txBody>
      </p:sp>
      <p:pic>
        <p:nvPicPr>
          <p:cNvPr id="16386" name="Picture 2" descr="DevOps] Setting up a Docker Reverse Proxy Nginx — Multiple local apps | by  Tonytruong | DevOps.dev">
            <a:extLst>
              <a:ext uri="{FF2B5EF4-FFF2-40B4-BE49-F238E27FC236}">
                <a16:creationId xmlns:a16="http://schemas.microsoft.com/office/drawing/2014/main" id="{A008C0AA-17EA-1D57-3FC6-F584B1FD80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6699" y="1369916"/>
            <a:ext cx="642204" cy="642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2AE83F3F-37CB-CA6A-A537-D05D138304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6800" y="2394039"/>
            <a:ext cx="6763694" cy="83831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DAA1542-9F23-9FDD-14E3-C20FF3B54CB0}"/>
              </a:ext>
            </a:extLst>
          </p:cNvPr>
          <p:cNvSpPr txBox="1"/>
          <p:nvPr/>
        </p:nvSpPr>
        <p:spPr>
          <a:xfrm>
            <a:off x="985156" y="2049271"/>
            <a:ext cx="92936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0" dirty="0">
                <a:solidFill>
                  <a:srgbClr val="0D0D0D"/>
                </a:solidFill>
                <a:effectLst/>
                <a:latin typeface="Söhne Mono"/>
              </a:rPr>
              <a:t>$ docker</a:t>
            </a:r>
            <a:r>
              <a:rPr lang="ko-KR" altLang="en-US" b="1" dirty="0">
                <a:solidFill>
                  <a:srgbClr val="0D0D0D"/>
                </a:solidFill>
                <a:latin typeface="Söhne Mono"/>
              </a:rPr>
              <a:t> </a:t>
            </a:r>
            <a:r>
              <a:rPr lang="en-US" altLang="ko-KR" b="1" dirty="0" err="1">
                <a:solidFill>
                  <a:srgbClr val="0D0D0D"/>
                </a:solidFill>
                <a:latin typeface="Söhne Mono"/>
              </a:rPr>
              <a:t>ps</a:t>
            </a:r>
            <a:endParaRPr lang="ko-KR" altLang="en-US" dirty="0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B759605E-C88A-E32E-0114-3F88457A835A}"/>
              </a:ext>
            </a:extLst>
          </p:cNvPr>
          <p:cNvCxnSpPr>
            <a:cxnSpLocks/>
            <a:stCxn id="20" idx="3"/>
            <a:endCxn id="23" idx="1"/>
          </p:cNvCxnSpPr>
          <p:nvPr/>
        </p:nvCxnSpPr>
        <p:spPr>
          <a:xfrm>
            <a:off x="8037094" y="1872161"/>
            <a:ext cx="1042633" cy="25698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D81A8E6-E5BF-32B9-3111-76421957E92A}"/>
              </a:ext>
            </a:extLst>
          </p:cNvPr>
          <p:cNvSpPr txBox="1"/>
          <p:nvPr/>
        </p:nvSpPr>
        <p:spPr>
          <a:xfrm>
            <a:off x="985156" y="3400118"/>
            <a:ext cx="92936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0" dirty="0">
                <a:solidFill>
                  <a:srgbClr val="0D0D0D"/>
                </a:solidFill>
                <a:effectLst/>
                <a:latin typeface="Söhne Mono"/>
              </a:rPr>
              <a:t>$ docker</a:t>
            </a:r>
            <a:r>
              <a:rPr lang="ko-KR" altLang="en-US" b="1" dirty="0">
                <a:solidFill>
                  <a:srgbClr val="0D0D0D"/>
                </a:solidFill>
                <a:latin typeface="Söhne Mono"/>
              </a:rPr>
              <a:t> </a:t>
            </a:r>
            <a:r>
              <a:rPr lang="en-US" altLang="ko-KR" b="1" dirty="0">
                <a:solidFill>
                  <a:srgbClr val="0D0D0D"/>
                </a:solidFill>
                <a:latin typeface="Söhne Mono"/>
              </a:rPr>
              <a:t>stop</a:t>
            </a:r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55107E85-1910-2E3E-2FE1-1F6DBACAC6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6800" y="3796329"/>
            <a:ext cx="4754336" cy="39961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12A6239-846E-19A8-028B-0BB073C9FE0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6800" y="4918784"/>
            <a:ext cx="5144218" cy="54300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0D75E7A-9D88-DA3F-1852-8572CE77F18D}"/>
              </a:ext>
            </a:extLst>
          </p:cNvPr>
          <p:cNvSpPr txBox="1"/>
          <p:nvPr/>
        </p:nvSpPr>
        <p:spPr>
          <a:xfrm>
            <a:off x="1066800" y="4542235"/>
            <a:ext cx="92936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0" dirty="0">
                <a:solidFill>
                  <a:srgbClr val="0D0D0D"/>
                </a:solidFill>
                <a:effectLst/>
                <a:latin typeface="Söhne Mono"/>
              </a:rPr>
              <a:t>$ </a:t>
            </a:r>
            <a:r>
              <a:rPr lang="ko-KR" altLang="en-US" b="1" dirty="0" err="1">
                <a:solidFill>
                  <a:srgbClr val="0D0D0D"/>
                </a:solidFill>
                <a:latin typeface="Söhne Mono"/>
              </a:rPr>
              <a:t>삭제후</a:t>
            </a:r>
            <a:r>
              <a:rPr lang="ko-KR" altLang="en-US" b="1" dirty="0">
                <a:solidFill>
                  <a:srgbClr val="0D0D0D"/>
                </a:solidFill>
                <a:latin typeface="Söhne Mono"/>
              </a:rPr>
              <a:t> </a:t>
            </a:r>
            <a:r>
              <a:rPr lang="en-US" altLang="ko-KR" b="1" i="0" dirty="0">
                <a:solidFill>
                  <a:srgbClr val="0D0D0D"/>
                </a:solidFill>
                <a:effectLst/>
                <a:latin typeface="Söhne Mono"/>
              </a:rPr>
              <a:t>docker</a:t>
            </a:r>
            <a:r>
              <a:rPr lang="ko-KR" altLang="en-US" b="1" dirty="0">
                <a:solidFill>
                  <a:srgbClr val="0D0D0D"/>
                </a:solidFill>
                <a:latin typeface="Söhne Mono"/>
              </a:rPr>
              <a:t> </a:t>
            </a:r>
            <a:r>
              <a:rPr lang="en-US" altLang="ko-KR" b="1" dirty="0" err="1">
                <a:solidFill>
                  <a:srgbClr val="0D0D0D"/>
                </a:solidFill>
                <a:latin typeface="Söhne Mono"/>
              </a:rPr>
              <a:t>ps</a:t>
            </a:r>
            <a:r>
              <a:rPr lang="en-US" altLang="ko-KR" b="1" dirty="0">
                <a:solidFill>
                  <a:srgbClr val="0D0D0D"/>
                </a:solidFill>
                <a:latin typeface="Söhne Mono"/>
              </a:rPr>
              <a:t> </a:t>
            </a:r>
            <a:r>
              <a:rPr lang="ko-KR" altLang="en-US" b="1" dirty="0">
                <a:solidFill>
                  <a:srgbClr val="0D0D0D"/>
                </a:solidFill>
                <a:latin typeface="Söhne Mono"/>
              </a:rPr>
              <a:t>명령어로 실행중인 컨테이너 확인 </a:t>
            </a:r>
            <a:endParaRPr lang="ko-KR" altLang="en-US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46988423-7752-3DDE-44E4-C2C24FADE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15788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ADC16E78-8819-8219-C770-75C3BD1E4D45}"/>
              </a:ext>
            </a:extLst>
          </p:cNvPr>
          <p:cNvGrpSpPr/>
          <p:nvPr/>
        </p:nvGrpSpPr>
        <p:grpSpPr>
          <a:xfrm>
            <a:off x="6817895" y="872277"/>
            <a:ext cx="5374105" cy="4483771"/>
            <a:chOff x="6817895" y="310803"/>
            <a:chExt cx="5374105" cy="448377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E4D379F-0D7A-E10A-C2FD-B3F877B38412}"/>
                </a:ext>
              </a:extLst>
            </p:cNvPr>
            <p:cNvSpPr txBox="1"/>
            <p:nvPr/>
          </p:nvSpPr>
          <p:spPr>
            <a:xfrm>
              <a:off x="6817895" y="310803"/>
              <a:ext cx="1430200" cy="3154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9900" b="1" dirty="0">
                  <a:solidFill>
                    <a:schemeClr val="bg1"/>
                  </a:solidFill>
                  <a:latin typeface="+mj-ea"/>
                  <a:ea typeface="+mj-ea"/>
                </a:rPr>
                <a:t>1</a:t>
              </a:r>
              <a:endParaRPr lang="ko-KR" altLang="en-US" sz="199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73F2969-8E1F-0403-B6B6-037C4B0D5DB2}"/>
                </a:ext>
              </a:extLst>
            </p:cNvPr>
            <p:cNvSpPr txBox="1"/>
            <p:nvPr/>
          </p:nvSpPr>
          <p:spPr>
            <a:xfrm>
              <a:off x="6817895" y="3350782"/>
              <a:ext cx="2934586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spc="-300" dirty="0">
                  <a:solidFill>
                    <a:schemeClr val="bg1"/>
                  </a:solidFill>
                  <a:latin typeface="+mn-ea"/>
                </a:rPr>
                <a:t>docker </a:t>
              </a:r>
              <a:r>
                <a:rPr lang="ko-KR" altLang="en-US" sz="4800" b="1" spc="-300" dirty="0">
                  <a:solidFill>
                    <a:schemeClr val="bg1"/>
                  </a:solidFill>
                  <a:latin typeface="+mn-ea"/>
                </a:rPr>
                <a:t>소개</a:t>
              </a: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F9894119-F233-DC33-68F5-7374CF0E569E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545921"/>
              <a:ext cx="5374105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1021128-BA25-D6FF-656C-87D086ADE451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794574"/>
              <a:ext cx="5374105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E1BC242-B8F7-47B2-FC88-2766AE527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74453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775FE4-A59A-7953-5FE5-78D54E4110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7C4A8FA-ABFC-9E15-F4E7-E904DC57974C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9E7C0AB0-7851-6180-773C-4A14782F1CAC}"/>
              </a:ext>
            </a:extLst>
          </p:cNvPr>
          <p:cNvSpPr txBox="1"/>
          <p:nvPr/>
        </p:nvSpPr>
        <p:spPr>
          <a:xfrm>
            <a:off x="144378" y="272716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DEAEF8-E6E1-A3D1-575D-93619BE0394D}"/>
              </a:ext>
            </a:extLst>
          </p:cNvPr>
          <p:cNvSpPr txBox="1"/>
          <p:nvPr/>
        </p:nvSpPr>
        <p:spPr>
          <a:xfrm>
            <a:off x="1163052" y="272716"/>
            <a:ext cx="21515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컨테이너 실행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CA05522-205C-9990-9EC5-C7499A2CADCD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22ADC05-4327-309C-50B4-AE7DC20C5C0F}"/>
              </a:ext>
            </a:extLst>
          </p:cNvPr>
          <p:cNvSpPr txBox="1"/>
          <p:nvPr/>
        </p:nvSpPr>
        <p:spPr>
          <a:xfrm>
            <a:off x="838200" y="1228032"/>
            <a:ext cx="60933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br>
              <a:rPr lang="en-US" altLang="ko-KR" dirty="0"/>
            </a:b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B225B85-EE67-57EC-7B72-988A94811EDA}"/>
              </a:ext>
            </a:extLst>
          </p:cNvPr>
          <p:cNvSpPr txBox="1"/>
          <p:nvPr/>
        </p:nvSpPr>
        <p:spPr>
          <a:xfrm>
            <a:off x="985156" y="1228032"/>
            <a:ext cx="92936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0" dirty="0">
                <a:solidFill>
                  <a:srgbClr val="0D0D0D"/>
                </a:solidFill>
                <a:effectLst/>
                <a:latin typeface="Söhne Mono"/>
              </a:rPr>
              <a:t>$ docker</a:t>
            </a:r>
            <a:r>
              <a:rPr lang="ko-KR" altLang="en-US" b="1" dirty="0">
                <a:solidFill>
                  <a:srgbClr val="0D0D0D"/>
                </a:solidFill>
                <a:latin typeface="Söhne Mono"/>
              </a:rPr>
              <a:t> </a:t>
            </a:r>
            <a:r>
              <a:rPr lang="en-US" altLang="ko-KR" b="1" dirty="0" err="1">
                <a:solidFill>
                  <a:srgbClr val="0D0D0D"/>
                </a:solidFill>
                <a:latin typeface="Söhne Mono"/>
              </a:rPr>
              <a:t>ps</a:t>
            </a:r>
            <a:r>
              <a:rPr lang="ko-KR" altLang="en-US" b="1" dirty="0">
                <a:solidFill>
                  <a:srgbClr val="0D0D0D"/>
                </a:solidFill>
                <a:latin typeface="Söhne Mono"/>
              </a:rPr>
              <a:t> </a:t>
            </a:r>
            <a:r>
              <a:rPr lang="en-US" altLang="ko-KR" b="1" dirty="0">
                <a:solidFill>
                  <a:srgbClr val="0D0D0D"/>
                </a:solidFill>
                <a:latin typeface="Söhne Mono"/>
              </a:rPr>
              <a:t>–a  # </a:t>
            </a:r>
            <a:r>
              <a:rPr lang="ko-KR" altLang="en-US" b="1" dirty="0">
                <a:solidFill>
                  <a:srgbClr val="0D0D0D"/>
                </a:solidFill>
                <a:latin typeface="Söhne Mono"/>
              </a:rPr>
              <a:t>종료되거나 실행중인 컨테이너 모두 출력</a:t>
            </a:r>
            <a:endParaRPr lang="ko-KR" altLang="en-US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03C179CB-D83D-9B86-1871-628C75704E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156" y="1597364"/>
            <a:ext cx="6392167" cy="154326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B914431E-8C31-1ACC-56A0-358EC06AD1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155" y="3744285"/>
            <a:ext cx="4324954" cy="342948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74C44C0F-A025-C5C5-30DE-5A731F919A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5155" y="4587333"/>
            <a:ext cx="6306430" cy="1162212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C4E0AEB9-BC92-E3AD-6CF9-617AD2CEEB91}"/>
              </a:ext>
            </a:extLst>
          </p:cNvPr>
          <p:cNvSpPr txBox="1"/>
          <p:nvPr/>
        </p:nvSpPr>
        <p:spPr>
          <a:xfrm>
            <a:off x="954311" y="3365278"/>
            <a:ext cx="92936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0" dirty="0">
                <a:solidFill>
                  <a:srgbClr val="0D0D0D"/>
                </a:solidFill>
                <a:effectLst/>
                <a:latin typeface="Söhne Mono"/>
              </a:rPr>
              <a:t>$ docker</a:t>
            </a:r>
            <a:r>
              <a:rPr lang="ko-KR" altLang="en-US" b="1" dirty="0">
                <a:solidFill>
                  <a:srgbClr val="0D0D0D"/>
                </a:solidFill>
                <a:latin typeface="Söhne Mono"/>
              </a:rPr>
              <a:t> </a:t>
            </a:r>
            <a:r>
              <a:rPr lang="en-US" altLang="ko-KR" b="1" dirty="0">
                <a:solidFill>
                  <a:srgbClr val="0D0D0D"/>
                </a:solidFill>
                <a:latin typeface="Söhne Mono"/>
              </a:rPr>
              <a:t>rm 64f31bd5e891  # hello-world IMAGE</a:t>
            </a:r>
            <a:r>
              <a:rPr lang="ko-KR" altLang="en-US" b="1" dirty="0">
                <a:solidFill>
                  <a:srgbClr val="0D0D0D"/>
                </a:solidFill>
                <a:latin typeface="Söhne Mono"/>
              </a:rPr>
              <a:t>기반 컨테이너 제거 </a:t>
            </a:r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15F6383-1FC6-6629-9E65-C9BF992CA2C8}"/>
              </a:ext>
            </a:extLst>
          </p:cNvPr>
          <p:cNvSpPr txBox="1"/>
          <p:nvPr/>
        </p:nvSpPr>
        <p:spPr>
          <a:xfrm>
            <a:off x="985155" y="4208326"/>
            <a:ext cx="92936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0" dirty="0">
                <a:solidFill>
                  <a:srgbClr val="0D0D0D"/>
                </a:solidFill>
                <a:effectLst/>
                <a:latin typeface="Söhne Mono"/>
              </a:rPr>
              <a:t>$ docker</a:t>
            </a:r>
            <a:r>
              <a:rPr lang="ko-KR" altLang="en-US" b="1" dirty="0">
                <a:solidFill>
                  <a:srgbClr val="0D0D0D"/>
                </a:solidFill>
                <a:latin typeface="Söhne Mono"/>
              </a:rPr>
              <a:t> </a:t>
            </a:r>
            <a:r>
              <a:rPr lang="en-US" altLang="ko-KR" b="1" dirty="0" err="1">
                <a:solidFill>
                  <a:srgbClr val="0D0D0D"/>
                </a:solidFill>
                <a:latin typeface="Söhne Mono"/>
              </a:rPr>
              <a:t>ps</a:t>
            </a:r>
            <a:r>
              <a:rPr lang="ko-KR" altLang="en-US" b="1" dirty="0">
                <a:solidFill>
                  <a:srgbClr val="0D0D0D"/>
                </a:solidFill>
                <a:latin typeface="Söhne Mono"/>
              </a:rPr>
              <a:t> </a:t>
            </a:r>
            <a:r>
              <a:rPr lang="en-US" altLang="ko-KR" b="1" dirty="0">
                <a:solidFill>
                  <a:srgbClr val="0D0D0D"/>
                </a:solidFill>
                <a:latin typeface="Söhne Mono"/>
              </a:rPr>
              <a:t>–a  # </a:t>
            </a:r>
            <a:r>
              <a:rPr lang="ko-KR" altLang="en-US" b="1" dirty="0">
                <a:solidFill>
                  <a:srgbClr val="0D0D0D"/>
                </a:solidFill>
                <a:latin typeface="Söhne Mono"/>
              </a:rPr>
              <a:t>삭제 되었는지 확인</a:t>
            </a:r>
            <a:r>
              <a:rPr lang="en-US" altLang="ko-KR" b="1" dirty="0">
                <a:solidFill>
                  <a:srgbClr val="0D0D0D"/>
                </a:solidFill>
                <a:latin typeface="Söhne Mono"/>
              </a:rPr>
              <a:t>.</a:t>
            </a:r>
            <a:endParaRPr lang="ko-KR" altLang="en-US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030349B-5A4B-55C3-A948-C77D01B323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49441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775FE4-A59A-7953-5FE5-78D54E4110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7C4A8FA-ABFC-9E15-F4E7-E904DC57974C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9E7C0AB0-7851-6180-773C-4A14782F1CAC}"/>
              </a:ext>
            </a:extLst>
          </p:cNvPr>
          <p:cNvSpPr txBox="1"/>
          <p:nvPr/>
        </p:nvSpPr>
        <p:spPr>
          <a:xfrm>
            <a:off x="144378" y="272716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DEAEF8-E6E1-A3D1-575D-93619BE0394D}"/>
              </a:ext>
            </a:extLst>
          </p:cNvPr>
          <p:cNvSpPr txBox="1"/>
          <p:nvPr/>
        </p:nvSpPr>
        <p:spPr>
          <a:xfrm>
            <a:off x="1163052" y="272716"/>
            <a:ext cx="21515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컨테이너 실행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CA05522-205C-9990-9EC5-C7499A2CADCD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22ADC05-4327-309C-50B4-AE7DC20C5C0F}"/>
              </a:ext>
            </a:extLst>
          </p:cNvPr>
          <p:cNvSpPr txBox="1"/>
          <p:nvPr/>
        </p:nvSpPr>
        <p:spPr>
          <a:xfrm>
            <a:off x="838200" y="1228032"/>
            <a:ext cx="60933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br>
              <a:rPr lang="en-US" altLang="ko-KR" dirty="0"/>
            </a:b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B225B85-EE67-57EC-7B72-988A94811EDA}"/>
              </a:ext>
            </a:extLst>
          </p:cNvPr>
          <p:cNvSpPr txBox="1"/>
          <p:nvPr/>
        </p:nvSpPr>
        <p:spPr>
          <a:xfrm>
            <a:off x="985156" y="1228032"/>
            <a:ext cx="92936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0" dirty="0">
                <a:solidFill>
                  <a:srgbClr val="0D0D0D"/>
                </a:solidFill>
                <a:effectLst/>
                <a:latin typeface="Söhne Mono"/>
              </a:rPr>
              <a:t>$ docker exec -it [</a:t>
            </a:r>
            <a:r>
              <a:rPr lang="ko-KR" altLang="en-US" b="1" i="0" dirty="0">
                <a:solidFill>
                  <a:srgbClr val="0D0D0D"/>
                </a:solidFill>
                <a:effectLst/>
                <a:latin typeface="Söhne Mono"/>
              </a:rPr>
              <a:t>컨테이너 이름 또는 </a:t>
            </a:r>
            <a:r>
              <a:rPr lang="en-US" altLang="ko-KR" b="1" i="0" dirty="0">
                <a:solidFill>
                  <a:srgbClr val="0D0D0D"/>
                </a:solidFill>
                <a:effectLst/>
                <a:latin typeface="Söhne Mono"/>
              </a:rPr>
              <a:t>ID] [</a:t>
            </a:r>
            <a:r>
              <a:rPr lang="ko-KR" altLang="en-US" b="1" i="0" dirty="0">
                <a:solidFill>
                  <a:srgbClr val="0D0D0D"/>
                </a:solidFill>
                <a:effectLst/>
                <a:latin typeface="Söhne Mono"/>
              </a:rPr>
              <a:t>접속할 </a:t>
            </a:r>
            <a:r>
              <a:rPr lang="en-US" altLang="ko-KR" b="1" i="0" dirty="0" err="1">
                <a:solidFill>
                  <a:srgbClr val="0D0D0D"/>
                </a:solidFill>
                <a:effectLst/>
                <a:latin typeface="Söhne Mono"/>
              </a:rPr>
              <a:t>sh</a:t>
            </a:r>
            <a:r>
              <a:rPr lang="ko-KR" altLang="en-US" b="1" i="0" dirty="0">
                <a:solidFill>
                  <a:srgbClr val="0D0D0D"/>
                </a:solidFill>
                <a:effectLst/>
                <a:latin typeface="Söhne Mono"/>
              </a:rPr>
              <a:t> 또는 </a:t>
            </a:r>
            <a:r>
              <a:rPr lang="en-US" altLang="ko-KR" b="1" i="0" dirty="0">
                <a:solidFill>
                  <a:srgbClr val="0D0D0D"/>
                </a:solidFill>
                <a:effectLst/>
                <a:latin typeface="Söhne Mono"/>
              </a:rPr>
              <a:t>bash] </a:t>
            </a:r>
            <a:endParaRPr lang="ko-KR" altLang="en-US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297D68F-1A1C-B594-7B69-B1CD92360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31</a:t>
            </a:fld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F1AAB6C-E1DC-4234-DF19-E9BC18694F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156" y="1752655"/>
            <a:ext cx="7794405" cy="1474941"/>
          </a:xfrm>
          <a:prstGeom prst="rect">
            <a:avLst/>
          </a:prstGeom>
        </p:spPr>
      </p:pic>
      <p:pic>
        <p:nvPicPr>
          <p:cNvPr id="1026" name="Picture 2" descr="Types of Shipping Containers - Evans Distribution Systems">
            <a:extLst>
              <a:ext uri="{FF2B5EF4-FFF2-40B4-BE49-F238E27FC236}">
                <a16:creationId xmlns:a16="http://schemas.microsoft.com/office/drawing/2014/main" id="{D9CC1395-8125-4A8D-9164-8FAC581D7F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156" y="4004304"/>
            <a:ext cx="4257271" cy="1835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화살표: 왼쪽 11">
            <a:extLst>
              <a:ext uri="{FF2B5EF4-FFF2-40B4-BE49-F238E27FC236}">
                <a16:creationId xmlns:a16="http://schemas.microsoft.com/office/drawing/2014/main" id="{0EE12BF7-4574-6EC2-432C-381AE5136337}"/>
              </a:ext>
            </a:extLst>
          </p:cNvPr>
          <p:cNvSpPr/>
          <p:nvPr/>
        </p:nvSpPr>
        <p:spPr>
          <a:xfrm>
            <a:off x="5010695" y="4589995"/>
            <a:ext cx="2935705" cy="664566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8" name="Picture 4" descr="terminal&quot; Icon - Download for free – Iconduck">
            <a:extLst>
              <a:ext uri="{FF2B5EF4-FFF2-40B4-BE49-F238E27FC236}">
                <a16:creationId xmlns:a16="http://schemas.microsoft.com/office/drawing/2014/main" id="{B80C2B67-41C8-9AF6-B96F-C6A9F74C28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6077" y="3938198"/>
            <a:ext cx="2037347" cy="1902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5E3FF09-F695-2362-142A-5004CB7E986B}"/>
              </a:ext>
            </a:extLst>
          </p:cNvPr>
          <p:cNvSpPr txBox="1"/>
          <p:nvPr/>
        </p:nvSpPr>
        <p:spPr>
          <a:xfrm>
            <a:off x="8779561" y="5987018"/>
            <a:ext cx="16285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Host terminal</a:t>
            </a:r>
            <a:endParaRPr lang="ko-KR" altLang="en-US" dirty="0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6EAF26AE-62E1-6FBF-539D-D322E380F19C}"/>
              </a:ext>
            </a:extLst>
          </p:cNvPr>
          <p:cNvSpPr/>
          <p:nvPr/>
        </p:nvSpPr>
        <p:spPr>
          <a:xfrm>
            <a:off x="5388845" y="1696370"/>
            <a:ext cx="3390716" cy="282330"/>
          </a:xfrm>
          <a:prstGeom prst="round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80897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92C4DD-E827-92FE-9AD3-3619025A0D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F57C0284-8223-991B-B8D4-7D1D4059D33F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853E3C23-464F-ED75-8F8E-FAE2EC99999F}"/>
              </a:ext>
            </a:extLst>
          </p:cNvPr>
          <p:cNvSpPr txBox="1"/>
          <p:nvPr/>
        </p:nvSpPr>
        <p:spPr>
          <a:xfrm>
            <a:off x="144378" y="272716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509F61-7248-35E1-7586-BEC7558768F0}"/>
              </a:ext>
            </a:extLst>
          </p:cNvPr>
          <p:cNvSpPr txBox="1"/>
          <p:nvPr/>
        </p:nvSpPr>
        <p:spPr>
          <a:xfrm>
            <a:off x="1163052" y="272716"/>
            <a:ext cx="27503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300" dirty="0" err="1">
                <a:solidFill>
                  <a:schemeClr val="accent1"/>
                </a:solidFill>
              </a:rPr>
              <a:t>Dockerd</a:t>
            </a:r>
            <a:r>
              <a:rPr lang="en-US" altLang="ko-KR" sz="2800" b="1" spc="-300" dirty="0">
                <a:solidFill>
                  <a:schemeClr val="accent1"/>
                </a:solidFill>
              </a:rPr>
              <a:t>?</a:t>
            </a:r>
            <a:r>
              <a:rPr lang="ko-KR" altLang="en-US" sz="2800" b="1" spc="-300" dirty="0">
                <a:solidFill>
                  <a:schemeClr val="accent1"/>
                </a:solidFill>
              </a:rPr>
              <a:t> </a:t>
            </a:r>
            <a:r>
              <a:rPr lang="en-US" altLang="ko-KR" sz="2800" b="1" spc="-300" dirty="0" err="1">
                <a:solidFill>
                  <a:schemeClr val="accent1"/>
                </a:solidFill>
              </a:rPr>
              <a:t>Dockerhost</a:t>
            </a:r>
            <a:r>
              <a:rPr lang="en-US" altLang="ko-KR" sz="2800" b="1" spc="-300" dirty="0">
                <a:solidFill>
                  <a:schemeClr val="accent1"/>
                </a:solidFill>
              </a:rPr>
              <a:t>?</a:t>
            </a:r>
            <a:endParaRPr lang="ko-KR" altLang="en-US" sz="2800" b="1" spc="-3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630C73F2-A797-8A2D-7A21-A63523EE59B1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978A38A5-F144-9F0E-E094-342DB08653AB}"/>
              </a:ext>
            </a:extLst>
          </p:cNvPr>
          <p:cNvSpPr txBox="1"/>
          <p:nvPr/>
        </p:nvSpPr>
        <p:spPr>
          <a:xfrm>
            <a:off x="1058636" y="5565803"/>
            <a:ext cx="90487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br>
              <a:rPr lang="en-US" altLang="ko-KR" dirty="0"/>
            </a:br>
            <a:r>
              <a:rPr lang="en-US" altLang="ko-KR" dirty="0">
                <a:solidFill>
                  <a:srgbClr val="FF0000"/>
                </a:solidFill>
              </a:rPr>
              <a:t>docker </a:t>
            </a:r>
            <a:r>
              <a:rPr lang="en-US" altLang="ko-KR" dirty="0" err="1">
                <a:solidFill>
                  <a:srgbClr val="FF0000"/>
                </a:solidFill>
              </a:rPr>
              <a:t>deamon</a:t>
            </a:r>
            <a:r>
              <a:rPr lang="ko-KR" altLang="en-US" dirty="0"/>
              <a:t>이 동작되고 있고</a:t>
            </a:r>
            <a:r>
              <a:rPr lang="en-US" altLang="ko-KR" dirty="0">
                <a:solidFill>
                  <a:srgbClr val="FF0000"/>
                </a:solidFill>
              </a:rPr>
              <a:t>, </a:t>
            </a:r>
            <a:r>
              <a:rPr lang="ko-KR" altLang="en-US" dirty="0">
                <a:solidFill>
                  <a:srgbClr val="FF0000"/>
                </a:solidFill>
              </a:rPr>
              <a:t>리눅스  커널이 </a:t>
            </a:r>
            <a:r>
              <a:rPr lang="ko-KR" altLang="en-US" dirty="0"/>
              <a:t>있는 시스템을 </a:t>
            </a:r>
            <a:r>
              <a:rPr lang="en-US" altLang="ko-KR" dirty="0">
                <a:solidFill>
                  <a:srgbClr val="FF0000"/>
                </a:solidFill>
              </a:rPr>
              <a:t>docker host</a:t>
            </a:r>
            <a:r>
              <a:rPr lang="ko-KR" altLang="en-US" dirty="0"/>
              <a:t>라고 부른다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7" name="Picture 2" descr="Free Vectors | Desktop computer body pictogram">
            <a:extLst>
              <a:ext uri="{FF2B5EF4-FFF2-40B4-BE49-F238E27FC236}">
                <a16:creationId xmlns:a16="http://schemas.microsoft.com/office/drawing/2014/main" id="{8BBF5C0F-22D1-878A-00B5-55193B8FFD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640603" y="2427371"/>
            <a:ext cx="1352550" cy="2612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Docker] 도커 컨테이너의 동작 원리 (LXC, namespace, cgroup)">
            <a:extLst>
              <a:ext uri="{FF2B5EF4-FFF2-40B4-BE49-F238E27FC236}">
                <a16:creationId xmlns:a16="http://schemas.microsoft.com/office/drawing/2014/main" id="{3AA2EF15-EDD3-9330-04C0-079F9829B7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4779" y="1258689"/>
            <a:ext cx="1136149" cy="883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Docker] 도커 컨테이너의 동작 원리 (LXC, namespace, cgroup)">
            <a:extLst>
              <a:ext uri="{FF2B5EF4-FFF2-40B4-BE49-F238E27FC236}">
                <a16:creationId xmlns:a16="http://schemas.microsoft.com/office/drawing/2014/main" id="{A0300D3F-53B9-DD19-0879-D5B128CB2E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8804" y="1258689"/>
            <a:ext cx="1136149" cy="883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Docker] 도커 컨테이너의 동작 원리 (LXC, namespace, cgroup)">
            <a:extLst>
              <a:ext uri="{FF2B5EF4-FFF2-40B4-BE49-F238E27FC236}">
                <a16:creationId xmlns:a16="http://schemas.microsoft.com/office/drawing/2014/main" id="{7F96AD48-7E0D-42A6-BA0C-197D59B262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1354" y="1258689"/>
            <a:ext cx="1136149" cy="883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사용자 아이콘 PNG, 일러스트, PSD 및 클립 아트에 대한 무료 다운로드 | Pngtree">
            <a:extLst>
              <a:ext uri="{FF2B5EF4-FFF2-40B4-BE49-F238E27FC236}">
                <a16:creationId xmlns:a16="http://schemas.microsoft.com/office/drawing/2014/main" id="{F784C036-68BF-D3F5-EE11-476D7D2C48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8849" y="2820424"/>
            <a:ext cx="1526378" cy="1526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Docker - Social media &amp; Logos Icons">
            <a:extLst>
              <a:ext uri="{FF2B5EF4-FFF2-40B4-BE49-F238E27FC236}">
                <a16:creationId xmlns:a16="http://schemas.microsoft.com/office/drawing/2014/main" id="{F256C052-2255-1DE7-E591-ED44BD7455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4709" y="2271152"/>
            <a:ext cx="1024337" cy="1024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 descr="terminal cli fill&quot; Icon - Download for free – Iconduck">
            <a:extLst>
              <a:ext uri="{FF2B5EF4-FFF2-40B4-BE49-F238E27FC236}">
                <a16:creationId xmlns:a16="http://schemas.microsoft.com/office/drawing/2014/main" id="{8927A675-BEE3-BC5E-9475-7BBBE6F2B8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5830" y="2869257"/>
            <a:ext cx="1570809" cy="1377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197ABB5-FEAE-086C-2FCD-77288556B614}"/>
              </a:ext>
            </a:extLst>
          </p:cNvPr>
          <p:cNvSpPr txBox="1"/>
          <p:nvPr/>
        </p:nvSpPr>
        <p:spPr>
          <a:xfrm>
            <a:off x="5237503" y="4255270"/>
            <a:ext cx="25677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Docker </a:t>
            </a:r>
            <a:r>
              <a:rPr lang="ko-KR" altLang="en-US" dirty="0"/>
              <a:t>클라이언트 </a:t>
            </a:r>
            <a:r>
              <a:rPr lang="en-US" altLang="ko-KR" dirty="0"/>
              <a:t>(CLI)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6545E89-5F7C-F473-BB84-5CC1D87E2EB2}"/>
              </a:ext>
            </a:extLst>
          </p:cNvPr>
          <p:cNvSpPr txBox="1"/>
          <p:nvPr/>
        </p:nvSpPr>
        <p:spPr>
          <a:xfrm>
            <a:off x="8480175" y="4317547"/>
            <a:ext cx="10712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사용자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55B1D43-03E6-28C8-F19A-629C2D312B88}"/>
              </a:ext>
            </a:extLst>
          </p:cNvPr>
          <p:cNvSpPr txBox="1"/>
          <p:nvPr/>
        </p:nvSpPr>
        <p:spPr>
          <a:xfrm>
            <a:off x="1918697" y="2069396"/>
            <a:ext cx="33458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Docker </a:t>
            </a:r>
            <a:r>
              <a:rPr lang="ko-KR" altLang="en-US" dirty="0"/>
              <a:t>서버</a:t>
            </a:r>
            <a:r>
              <a:rPr lang="en-US" altLang="ko-KR" dirty="0"/>
              <a:t>(docker </a:t>
            </a:r>
            <a:r>
              <a:rPr lang="en-US" altLang="ko-KR" dirty="0" err="1"/>
              <a:t>deamon</a:t>
            </a:r>
            <a:r>
              <a:rPr lang="en-US" altLang="ko-KR" dirty="0"/>
              <a:t>)</a:t>
            </a:r>
            <a:endParaRPr lang="ko-KR" altLang="en-US" dirty="0"/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ABC99FA-E612-957C-A291-100303FAF7AA}"/>
              </a:ext>
            </a:extLst>
          </p:cNvPr>
          <p:cNvCxnSpPr>
            <a:cxnSpLocks/>
          </p:cNvCxnSpPr>
          <p:nvPr/>
        </p:nvCxnSpPr>
        <p:spPr>
          <a:xfrm flipH="1">
            <a:off x="4130043" y="3507058"/>
            <a:ext cx="1348193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F7E7222D-D54C-D90E-EA87-254E55888427}"/>
              </a:ext>
            </a:extLst>
          </p:cNvPr>
          <p:cNvCxnSpPr>
            <a:cxnSpLocks/>
          </p:cNvCxnSpPr>
          <p:nvPr/>
        </p:nvCxnSpPr>
        <p:spPr>
          <a:xfrm flipH="1">
            <a:off x="7362462" y="3584371"/>
            <a:ext cx="88555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4C535DE1-DCE5-219B-14C6-43740F45A1E5}"/>
              </a:ext>
            </a:extLst>
          </p:cNvPr>
          <p:cNvSpPr txBox="1"/>
          <p:nvPr/>
        </p:nvSpPr>
        <p:spPr>
          <a:xfrm>
            <a:off x="2640603" y="5011805"/>
            <a:ext cx="33458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Docker host</a:t>
            </a:r>
            <a:endParaRPr lang="ko-KR" altLang="en-US" dirty="0"/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5FA80DF1-DCEC-E17F-2AD8-B64A5F026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2063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59B927-C048-E9A0-9E76-1187D15718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docker client-host">
            <a:extLst>
              <a:ext uri="{FF2B5EF4-FFF2-40B4-BE49-F238E27FC236}">
                <a16:creationId xmlns:a16="http://schemas.microsoft.com/office/drawing/2014/main" id="{4198521D-4AA9-9AEA-F854-A737555709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6161" y="3539228"/>
            <a:ext cx="5652504" cy="2282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F336D249-3423-4BDF-0FA9-BC2622CF7366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7171FCB3-1E69-270D-4ABB-069A03CE8E1F}"/>
              </a:ext>
            </a:extLst>
          </p:cNvPr>
          <p:cNvSpPr txBox="1"/>
          <p:nvPr/>
        </p:nvSpPr>
        <p:spPr>
          <a:xfrm>
            <a:off x="144378" y="272716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F17C94-FE57-EBC2-F925-E54C3C294F21}"/>
              </a:ext>
            </a:extLst>
          </p:cNvPr>
          <p:cNvSpPr txBox="1"/>
          <p:nvPr/>
        </p:nvSpPr>
        <p:spPr>
          <a:xfrm>
            <a:off x="1163052" y="272716"/>
            <a:ext cx="27503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300" dirty="0" err="1">
                <a:solidFill>
                  <a:schemeClr val="accent1"/>
                </a:solidFill>
              </a:rPr>
              <a:t>Dockerd</a:t>
            </a:r>
            <a:r>
              <a:rPr lang="en-US" altLang="ko-KR" sz="2800" b="1" spc="-300" dirty="0">
                <a:solidFill>
                  <a:schemeClr val="accent1"/>
                </a:solidFill>
              </a:rPr>
              <a:t>?</a:t>
            </a:r>
            <a:r>
              <a:rPr lang="ko-KR" altLang="en-US" sz="2800" b="1" spc="-300" dirty="0">
                <a:solidFill>
                  <a:schemeClr val="accent1"/>
                </a:solidFill>
              </a:rPr>
              <a:t> </a:t>
            </a:r>
            <a:r>
              <a:rPr lang="en-US" altLang="ko-KR" sz="2800" b="1" spc="-300" dirty="0" err="1">
                <a:solidFill>
                  <a:schemeClr val="accent1"/>
                </a:solidFill>
              </a:rPr>
              <a:t>Dockerhost</a:t>
            </a:r>
            <a:r>
              <a:rPr lang="en-US" altLang="ko-KR" sz="2800" b="1" spc="-300" dirty="0">
                <a:solidFill>
                  <a:schemeClr val="accent1"/>
                </a:solidFill>
              </a:rPr>
              <a:t>?</a:t>
            </a:r>
            <a:endParaRPr lang="ko-KR" altLang="en-US" sz="2800" b="1" spc="-3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650626B-9D1E-B379-4B57-432FDBF37A18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4CF07AFF-90B5-0B72-675A-1417549014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4438" y="1384618"/>
            <a:ext cx="4731562" cy="1446329"/>
          </a:xfrm>
          <a:prstGeom prst="rect">
            <a:avLst/>
          </a:prstGeom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C8EA809B-D8D6-04A2-2F24-FDF7A40275E6}"/>
              </a:ext>
            </a:extLst>
          </p:cNvPr>
          <p:cNvSpPr/>
          <p:nvPr/>
        </p:nvSpPr>
        <p:spPr>
          <a:xfrm>
            <a:off x="1551215" y="2522969"/>
            <a:ext cx="4544786" cy="307977"/>
          </a:xfrm>
          <a:prstGeom prst="round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0A61371-FFBF-C95E-2228-806043B1FD7B}"/>
              </a:ext>
            </a:extLst>
          </p:cNvPr>
          <p:cNvSpPr txBox="1"/>
          <p:nvPr/>
        </p:nvSpPr>
        <p:spPr>
          <a:xfrm>
            <a:off x="1364438" y="1066614"/>
            <a:ext cx="612729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dirty="0">
                <a:effectLst/>
                <a:latin typeface="Abadi" panose="020B0604020104020204" pitchFamily="34" charset="0"/>
              </a:rPr>
              <a:t>/var/run/</a:t>
            </a:r>
            <a:r>
              <a:rPr lang="en-US" altLang="ko-KR" sz="1200" b="0" i="0" dirty="0" err="1">
                <a:effectLst/>
                <a:latin typeface="Abadi" panose="020B0604020104020204" pitchFamily="34" charset="0"/>
              </a:rPr>
              <a:t>docker.sock</a:t>
            </a:r>
            <a:r>
              <a:rPr lang="en-US" altLang="ko-KR" sz="1200" b="0" i="0" dirty="0">
                <a:effectLst/>
                <a:latin typeface="Abadi" panose="020B0604020104020204" pitchFamily="34" charset="0"/>
              </a:rPr>
              <a:t> </a:t>
            </a:r>
            <a:r>
              <a:rPr lang="ko-KR" altLang="en-US" sz="1200" b="0" i="0" dirty="0">
                <a:effectLst/>
                <a:latin typeface="Abadi" panose="020B0604020104020204" pitchFamily="34" charset="0"/>
              </a:rPr>
              <a:t>유닉스 소켓을 사용해 </a:t>
            </a:r>
            <a:r>
              <a:rPr lang="ko-KR" altLang="en-US" sz="1200" b="0" i="0" dirty="0" err="1">
                <a:effectLst/>
                <a:latin typeface="Abadi" panose="020B0604020104020204" pitchFamily="34" charset="0"/>
              </a:rPr>
              <a:t>도커</a:t>
            </a:r>
            <a:r>
              <a:rPr lang="ko-KR" altLang="en-US" sz="1200" b="0" i="0" dirty="0">
                <a:effectLst/>
                <a:latin typeface="Abadi" panose="020B0604020104020204" pitchFamily="34" charset="0"/>
              </a:rPr>
              <a:t> </a:t>
            </a:r>
            <a:r>
              <a:rPr lang="ko-KR" altLang="en-US" sz="1200" b="0" i="0" dirty="0" err="1">
                <a:effectLst/>
                <a:latin typeface="Abadi" panose="020B0604020104020204" pitchFamily="34" charset="0"/>
              </a:rPr>
              <a:t>데몬에게</a:t>
            </a:r>
            <a:r>
              <a:rPr lang="ko-KR" altLang="en-US" sz="1200" b="0" i="0" dirty="0">
                <a:effectLst/>
                <a:latin typeface="Abadi" panose="020B0604020104020204" pitchFamily="34" charset="0"/>
              </a:rPr>
              <a:t> 명령어 전달</a:t>
            </a:r>
            <a:endParaRPr lang="ko-KR" altLang="en-US" sz="1200" dirty="0">
              <a:latin typeface="Abadi" panose="020B0604020104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96CBE3-0EE2-8951-92A3-B13DCFBECEE5}"/>
              </a:ext>
            </a:extLst>
          </p:cNvPr>
          <p:cNvSpPr txBox="1"/>
          <p:nvPr/>
        </p:nvSpPr>
        <p:spPr>
          <a:xfrm>
            <a:off x="1364438" y="3262229"/>
            <a:ext cx="612729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0" i="0" dirty="0" err="1">
                <a:effectLst/>
                <a:latin typeface="Abadi" panose="020B0604020104020204" pitchFamily="34" charset="0"/>
              </a:rPr>
              <a:t>도커</a:t>
            </a:r>
            <a:r>
              <a:rPr lang="ko-KR" altLang="en-US" sz="1200" b="0" i="0" dirty="0">
                <a:effectLst/>
                <a:latin typeface="Abadi" panose="020B0604020104020204" pitchFamily="34" charset="0"/>
              </a:rPr>
              <a:t> </a:t>
            </a:r>
            <a:r>
              <a:rPr lang="ko-KR" altLang="en-US" sz="1200" b="0" i="0" dirty="0" err="1">
                <a:effectLst/>
                <a:latin typeface="Abadi" panose="020B0604020104020204" pitchFamily="34" charset="0"/>
              </a:rPr>
              <a:t>데몬으로</a:t>
            </a:r>
            <a:r>
              <a:rPr lang="ko-KR" altLang="en-US" sz="1200" b="0" i="0" dirty="0">
                <a:effectLst/>
                <a:latin typeface="Abadi" panose="020B0604020104020204" pitchFamily="34" charset="0"/>
              </a:rPr>
              <a:t> 설정할 수 있는 옵션은 </a:t>
            </a:r>
            <a:r>
              <a:rPr lang="en-US" altLang="ko-KR" sz="1200" b="1" i="0" dirty="0" err="1">
                <a:effectLst/>
                <a:latin typeface="Abadi" panose="020B0604020104020204" pitchFamily="34" charset="0"/>
              </a:rPr>
              <a:t>dockerd</a:t>
            </a:r>
            <a:r>
              <a:rPr lang="en-US" altLang="ko-KR" sz="1200" b="1" i="0" dirty="0">
                <a:effectLst/>
                <a:latin typeface="Abadi" panose="020B0604020104020204" pitchFamily="34" charset="0"/>
              </a:rPr>
              <a:t> --help </a:t>
            </a:r>
            <a:r>
              <a:rPr lang="ko-KR" altLang="en-US" sz="1200" b="1" i="0" dirty="0">
                <a:effectLst/>
                <a:latin typeface="Abadi" panose="020B0604020104020204" pitchFamily="34" charset="0"/>
              </a:rPr>
              <a:t>명령어</a:t>
            </a:r>
            <a:r>
              <a:rPr lang="ko-KR" altLang="en-US" sz="1200" b="0" i="0" dirty="0">
                <a:effectLst/>
                <a:latin typeface="Abadi" panose="020B0604020104020204" pitchFamily="34" charset="0"/>
              </a:rPr>
              <a:t>로 확인이 가능</a:t>
            </a:r>
            <a:endParaRPr lang="ko-KR" altLang="en-US" sz="1200" dirty="0">
              <a:latin typeface="Abadi" panose="020B0604020104020204" pitchFamily="34" charset="0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392F8C8-0D39-2710-838B-2BAE3FD2A5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4438" y="3539230"/>
            <a:ext cx="4864912" cy="2986325"/>
          </a:xfrm>
          <a:prstGeom prst="rect">
            <a:avLst/>
          </a:prstGeom>
        </p:spPr>
      </p:pic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9D2DAC1E-8885-106B-64D4-17729F6E6864}"/>
              </a:ext>
            </a:extLst>
          </p:cNvPr>
          <p:cNvCxnSpPr>
            <a:cxnSpLocks/>
          </p:cNvCxnSpPr>
          <p:nvPr/>
        </p:nvCxnSpPr>
        <p:spPr>
          <a:xfrm>
            <a:off x="3600450" y="3608614"/>
            <a:ext cx="3412671" cy="458547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C39A0817-BF49-0975-2B01-153D93A21AA4}"/>
              </a:ext>
            </a:extLst>
          </p:cNvPr>
          <p:cNvCxnSpPr/>
          <p:nvPr/>
        </p:nvCxnSpPr>
        <p:spPr>
          <a:xfrm>
            <a:off x="2759528" y="3665764"/>
            <a:ext cx="734786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260C727C-283E-821B-E18D-7C290D575A2B}"/>
              </a:ext>
            </a:extLst>
          </p:cNvPr>
          <p:cNvCxnSpPr>
            <a:cxnSpLocks/>
          </p:cNvCxnSpPr>
          <p:nvPr/>
        </p:nvCxnSpPr>
        <p:spPr>
          <a:xfrm flipH="1">
            <a:off x="6229350" y="4874079"/>
            <a:ext cx="514350" cy="193005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F060E77F-FE08-0F02-2749-9184ADCCF602}"/>
              </a:ext>
            </a:extLst>
          </p:cNvPr>
          <p:cNvSpPr/>
          <p:nvPr/>
        </p:nvSpPr>
        <p:spPr>
          <a:xfrm>
            <a:off x="1274988" y="3972661"/>
            <a:ext cx="4954361" cy="2622278"/>
          </a:xfrm>
          <a:prstGeom prst="round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CAB02EE-E012-0ABD-16EE-8C81C90CFD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25202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6177B3-B4AF-F76C-41B0-9B9310FB19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9A320478-C9C4-7F57-40C0-76BC697CAF1E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EEDB0EFA-E56E-4473-6ACE-F797A2BC57BE}"/>
              </a:ext>
            </a:extLst>
          </p:cNvPr>
          <p:cNvSpPr txBox="1"/>
          <p:nvPr/>
        </p:nvSpPr>
        <p:spPr>
          <a:xfrm>
            <a:off x="144378" y="272716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EB7212-12D5-514F-7C2B-A0834D966612}"/>
              </a:ext>
            </a:extLst>
          </p:cNvPr>
          <p:cNvSpPr txBox="1"/>
          <p:nvPr/>
        </p:nvSpPr>
        <p:spPr>
          <a:xfrm>
            <a:off x="1163052" y="272716"/>
            <a:ext cx="20006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</a:rPr>
              <a:t>Docker </a:t>
            </a:r>
            <a:r>
              <a:rPr lang="ko-KR" altLang="en-US" sz="2800" b="1" spc="-300" dirty="0">
                <a:solidFill>
                  <a:schemeClr val="accent1"/>
                </a:solidFill>
              </a:rPr>
              <a:t>이미지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2CC21DE-18E4-290F-2A7C-0AD405D03CA2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2" descr="Docker 교육 1일차 정리 - 슈퍼마이크로">
            <a:extLst>
              <a:ext uri="{FF2B5EF4-FFF2-40B4-BE49-F238E27FC236}">
                <a16:creationId xmlns:a16="http://schemas.microsoft.com/office/drawing/2014/main" id="{BE08D3E4-0090-383F-62D9-3500E29158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3052" y="1293117"/>
            <a:ext cx="7243734" cy="4271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055DF9CC-63DF-7E28-329D-78F338F03872}"/>
              </a:ext>
            </a:extLst>
          </p:cNvPr>
          <p:cNvSpPr/>
          <p:nvPr/>
        </p:nvSpPr>
        <p:spPr>
          <a:xfrm>
            <a:off x="2385331" y="1402870"/>
            <a:ext cx="3092903" cy="2157307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docker Image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86C867D-DE77-21AB-6EDB-8AD3B13387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20467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6177B3-B4AF-F76C-41B0-9B9310FB19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9A320478-C9C4-7F57-40C0-76BC697CAF1E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EEDB0EFA-E56E-4473-6ACE-F797A2BC57BE}"/>
              </a:ext>
            </a:extLst>
          </p:cNvPr>
          <p:cNvSpPr txBox="1"/>
          <p:nvPr/>
        </p:nvSpPr>
        <p:spPr>
          <a:xfrm>
            <a:off x="144378" y="272716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EB7212-12D5-514F-7C2B-A0834D966612}"/>
              </a:ext>
            </a:extLst>
          </p:cNvPr>
          <p:cNvSpPr txBox="1"/>
          <p:nvPr/>
        </p:nvSpPr>
        <p:spPr>
          <a:xfrm>
            <a:off x="1163052" y="272716"/>
            <a:ext cx="20006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</a:rPr>
              <a:t>Docker </a:t>
            </a:r>
            <a:r>
              <a:rPr lang="ko-KR" altLang="en-US" sz="2800" b="1" spc="-300" dirty="0">
                <a:solidFill>
                  <a:schemeClr val="accent1"/>
                </a:solidFill>
              </a:rPr>
              <a:t>이미지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2CC21DE-18E4-290F-2A7C-0AD405D03CA2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B2F47475-3E14-48D6-5C4D-D1656EA6E6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9361886"/>
              </p:ext>
            </p:extLst>
          </p:nvPr>
        </p:nvGraphicFramePr>
        <p:xfrm>
          <a:off x="916578" y="1212042"/>
          <a:ext cx="10515600" cy="4519921"/>
        </p:xfrm>
        <a:graphic>
          <a:graphicData uri="http://schemas.openxmlformats.org/drawingml/2006/table">
            <a:tbl>
              <a:tblPr/>
              <a:tblGrid>
                <a:gridCol w="5257800">
                  <a:extLst>
                    <a:ext uri="{9D8B030D-6E8A-4147-A177-3AD203B41FA5}">
                      <a16:colId xmlns:a16="http://schemas.microsoft.com/office/drawing/2014/main" val="1426620748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675810424"/>
                    </a:ext>
                  </a:extLst>
                </a:gridCol>
              </a:tblGrid>
              <a:tr h="559253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2000" b="1" dirty="0">
                          <a:effectLst/>
                        </a:rPr>
                        <a:t>명령어</a:t>
                      </a:r>
                    </a:p>
                  </a:txBody>
                  <a:tcPr marL="56511" marR="56511" marT="28255" marB="2825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2000" b="1" dirty="0">
                          <a:effectLst/>
                        </a:rPr>
                        <a:t>설명</a:t>
                      </a:r>
                    </a:p>
                  </a:txBody>
                  <a:tcPr marL="56511" marR="56511" marT="28255" marB="2825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0873068"/>
                  </a:ext>
                </a:extLst>
              </a:tr>
              <a:tr h="559253">
                <a:tc>
                  <a:txBody>
                    <a:bodyPr/>
                    <a:lstStyle/>
                    <a:p>
                      <a:pPr fontAlgn="base"/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docker images</a:t>
                      </a:r>
                      <a:endParaRPr lang="en-US" altLang="ko-KR" sz="1100" dirty="0">
                        <a:effectLst/>
                      </a:endParaRPr>
                    </a:p>
                  </a:txBody>
                  <a:tcPr marL="56511" marR="56511" marT="28255" marB="2825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현재 시스템에 있는 모든 </a:t>
                      </a:r>
                      <a:r>
                        <a:rPr lang="ko-KR" altLang="en-US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도커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이미지를 확인</a:t>
                      </a:r>
                      <a:endParaRPr lang="en-US" altLang="ko-KR" sz="1100" dirty="0">
                        <a:effectLst/>
                      </a:endParaRPr>
                    </a:p>
                  </a:txBody>
                  <a:tcPr marL="56511" marR="56511" marT="28255" marB="2825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3651264"/>
                  </a:ext>
                </a:extLst>
              </a:tr>
              <a:tr h="559253">
                <a:tc>
                  <a:txBody>
                    <a:bodyPr/>
                    <a:lstStyle/>
                    <a:p>
                      <a:pPr fontAlgn="base"/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docker pull 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이미지이름</a:t>
                      </a: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:[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태그</a:t>
                      </a: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endParaRPr lang="en-US" sz="1100" dirty="0">
                        <a:effectLst/>
                      </a:endParaRPr>
                    </a:p>
                  </a:txBody>
                  <a:tcPr marL="56511" marR="56511" marT="28255" marB="2825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ko-KR" altLang="en-US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도커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허브 또는 다른 레지스트리에서 이미지를 다운로드</a:t>
                      </a:r>
                      <a:endParaRPr lang="en-US" altLang="ko-KR" sz="1100" dirty="0">
                        <a:effectLst/>
                      </a:endParaRPr>
                    </a:p>
                  </a:txBody>
                  <a:tcPr marL="56511" marR="56511" marT="28255" marB="2825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8114058"/>
                  </a:ext>
                </a:extLst>
              </a:tr>
              <a:tr h="559253">
                <a:tc>
                  <a:txBody>
                    <a:bodyPr/>
                    <a:lstStyle/>
                    <a:p>
                      <a:pPr fontAlgn="base"/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docker </a:t>
                      </a:r>
                      <a:r>
                        <a:rPr lang="en-US" altLang="ko-KR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rmi</a:t>
                      </a: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이미지이름</a:t>
                      </a: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:[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태그</a:t>
                      </a: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endParaRPr lang="en-US" sz="1100" dirty="0">
                        <a:effectLst/>
                      </a:endParaRPr>
                    </a:p>
                  </a:txBody>
                  <a:tcPr marL="56511" marR="56511" marT="28255" marB="2825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시스템에서 </a:t>
                      </a:r>
                      <a:r>
                        <a:rPr lang="ko-KR" altLang="en-US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도커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이미지를 삭제</a:t>
                      </a:r>
                      <a:endParaRPr lang="en-US" altLang="ko-KR" sz="1100" dirty="0">
                        <a:effectLst/>
                      </a:endParaRPr>
                    </a:p>
                  </a:txBody>
                  <a:tcPr marL="56511" marR="56511" marT="28255" marB="2825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5387002"/>
                  </a:ext>
                </a:extLst>
              </a:tr>
              <a:tr h="559253">
                <a:tc>
                  <a:txBody>
                    <a:bodyPr/>
                    <a:lstStyle/>
                    <a:p>
                      <a:pPr fontAlgn="base"/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docker search [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검색할 이미지</a:t>
                      </a: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endParaRPr lang="en-US" altLang="ko-KR" sz="1100" dirty="0">
                        <a:effectLst/>
                      </a:endParaRPr>
                    </a:p>
                  </a:txBody>
                  <a:tcPr marL="56511" marR="56511" marT="28255" marB="2825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ko-KR" altLang="en-US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도커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허브에서 이미지를 검색</a:t>
                      </a:r>
                      <a:endParaRPr lang="en-US" altLang="ko-KR" sz="1100" dirty="0">
                        <a:effectLst/>
                      </a:endParaRPr>
                    </a:p>
                  </a:txBody>
                  <a:tcPr marL="56511" marR="56511" marT="28255" marB="2825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5663288"/>
                  </a:ext>
                </a:extLst>
              </a:tr>
              <a:tr h="559253">
                <a:tc>
                  <a:txBody>
                    <a:bodyPr/>
                    <a:lstStyle/>
                    <a:p>
                      <a:pPr fontAlgn="base"/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docker tag 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이미지이름</a:t>
                      </a: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:[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태그</a:t>
                      </a: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새이미지이름</a:t>
                      </a: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[:</a:t>
                      </a:r>
                      <a:r>
                        <a:rPr lang="ko-KR" altLang="en-US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새태그</a:t>
                      </a: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endParaRPr lang="en-US" altLang="ko-KR" sz="1100" dirty="0">
                        <a:effectLst/>
                      </a:endParaRPr>
                    </a:p>
                  </a:txBody>
                  <a:tcPr marL="56511" marR="56511" marT="28255" marB="2825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ko-KR" altLang="en-US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도커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이미지에 태그를 추가</a:t>
                      </a:r>
                      <a:endParaRPr lang="en-US" altLang="ko-KR" sz="1100" dirty="0">
                        <a:effectLst/>
                      </a:endParaRPr>
                    </a:p>
                  </a:txBody>
                  <a:tcPr marL="56511" marR="56511" marT="28255" marB="2825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847209"/>
                  </a:ext>
                </a:extLst>
              </a:tr>
              <a:tr h="559253">
                <a:tc>
                  <a:txBody>
                    <a:bodyPr/>
                    <a:lstStyle/>
                    <a:p>
                      <a:pPr fontAlgn="base"/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docker inspect 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이미지이름</a:t>
                      </a: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:[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태그</a:t>
                      </a: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endParaRPr lang="en-US" altLang="ko-KR" sz="1100" dirty="0">
                        <a:effectLst/>
                      </a:endParaRPr>
                    </a:p>
                  </a:txBody>
                  <a:tcPr marL="56511" marR="56511" marT="28255" marB="2825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ko-KR" altLang="en-US" sz="1800" dirty="0" err="1">
                          <a:effectLst/>
                        </a:rPr>
                        <a:t>도커</a:t>
                      </a:r>
                      <a:r>
                        <a:rPr lang="ko-KR" altLang="en-US" sz="1800" dirty="0">
                          <a:effectLst/>
                        </a:rPr>
                        <a:t> 설치된 이미지의 상세 정보 </a:t>
                      </a:r>
                      <a:endParaRPr lang="en-US" altLang="ko-KR" sz="1800" dirty="0">
                        <a:effectLst/>
                      </a:endParaRPr>
                    </a:p>
                  </a:txBody>
                  <a:tcPr marL="56511" marR="56511" marT="28255" marB="2825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3501002"/>
                  </a:ext>
                </a:extLst>
              </a:tr>
              <a:tr h="559253">
                <a:tc>
                  <a:txBody>
                    <a:bodyPr/>
                    <a:lstStyle/>
                    <a:p>
                      <a:pPr fontAlgn="base"/>
                      <a:endParaRPr lang="en-US" altLang="ko-KR" sz="1100" dirty="0">
                        <a:effectLst/>
                      </a:endParaRPr>
                    </a:p>
                  </a:txBody>
                  <a:tcPr marL="56511" marR="56511" marT="28255" marB="2825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endParaRPr lang="en-US" altLang="ko-KR" sz="1100" dirty="0">
                        <a:effectLst/>
                      </a:endParaRPr>
                    </a:p>
                  </a:txBody>
                  <a:tcPr marL="56511" marR="56511" marT="28255" marB="2825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778950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2DCCC4B-F319-3D95-DBDA-001EAF84F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364217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1D2D3B-C070-A61A-4063-2A1E1203CF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6612D6B7-E5B1-1A84-8392-788BB3022A7E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C7D0E5D9-F5EF-CDDF-AAF6-B8305FAD7DD6}"/>
              </a:ext>
            </a:extLst>
          </p:cNvPr>
          <p:cNvSpPr txBox="1"/>
          <p:nvPr/>
        </p:nvSpPr>
        <p:spPr>
          <a:xfrm>
            <a:off x="144378" y="272716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B120AB-ED45-9EC8-D138-1DDAF0B9813F}"/>
              </a:ext>
            </a:extLst>
          </p:cNvPr>
          <p:cNvSpPr txBox="1"/>
          <p:nvPr/>
        </p:nvSpPr>
        <p:spPr>
          <a:xfrm>
            <a:off x="1163052" y="272716"/>
            <a:ext cx="17595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</a:rPr>
              <a:t>Docker Image</a:t>
            </a:r>
            <a:endParaRPr lang="ko-KR" altLang="en-US" sz="2800" b="1" spc="-3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BB69E88A-C957-E3EB-9DF7-32049A0B39B4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94" name="Picture 2">
            <a:extLst>
              <a:ext uri="{FF2B5EF4-FFF2-40B4-BE49-F238E27FC236}">
                <a16:creationId xmlns:a16="http://schemas.microsoft.com/office/drawing/2014/main" id="{56DEE591-8FD5-CBEC-DF4E-D87ED0818C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8462" y="3714979"/>
            <a:ext cx="3260951" cy="1960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A124CED-D3E0-9705-2755-47D7D709B313}"/>
              </a:ext>
            </a:extLst>
          </p:cNvPr>
          <p:cNvSpPr txBox="1"/>
          <p:nvPr/>
        </p:nvSpPr>
        <p:spPr>
          <a:xfrm>
            <a:off x="940934" y="1187228"/>
            <a:ext cx="81459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 err="1"/>
              <a:t>도커</a:t>
            </a:r>
            <a:r>
              <a:rPr lang="ko-KR" altLang="en-US" dirty="0"/>
              <a:t> 이미지는 컨테이너를 만드는 데 사용되는 읽기 전용</a:t>
            </a:r>
            <a:r>
              <a:rPr lang="en-US" altLang="ko-KR" dirty="0"/>
              <a:t>(Read-only) </a:t>
            </a:r>
            <a:r>
              <a:rPr lang="ko-KR" altLang="en-US" dirty="0"/>
              <a:t>템플릿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6255E498-6099-FEAA-3A82-2075196EF8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1410" y="1947852"/>
            <a:ext cx="4201111" cy="66684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E6C608B-48AE-EB5B-5B60-1C728F437895}"/>
              </a:ext>
            </a:extLst>
          </p:cNvPr>
          <p:cNvSpPr txBox="1"/>
          <p:nvPr/>
        </p:nvSpPr>
        <p:spPr>
          <a:xfrm>
            <a:off x="1066854" y="2947230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0" dirty="0">
                <a:solidFill>
                  <a:srgbClr val="0D0D0D"/>
                </a:solidFill>
                <a:effectLst/>
                <a:latin typeface="Söhne Mono"/>
              </a:rPr>
              <a:t>$ docker image inspect nginx </a:t>
            </a:r>
          </a:p>
          <a:p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9DCAA2A-A1E6-0A62-110E-ADDFDEC8CBC9}"/>
              </a:ext>
            </a:extLst>
          </p:cNvPr>
          <p:cNvSpPr txBox="1"/>
          <p:nvPr/>
        </p:nvSpPr>
        <p:spPr>
          <a:xfrm>
            <a:off x="1066854" y="1556560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0" dirty="0">
                <a:solidFill>
                  <a:srgbClr val="0D0D0D"/>
                </a:solidFill>
                <a:effectLst/>
                <a:latin typeface="Söhne Mono"/>
              </a:rPr>
              <a:t>$ docker image ls</a:t>
            </a:r>
          </a:p>
          <a:p>
            <a:endParaRPr lang="ko-KR" altLang="en-US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D9BFE2B1-1888-C8C9-F51D-86C73370F5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3052" y="3462743"/>
            <a:ext cx="3842750" cy="2604041"/>
          </a:xfrm>
          <a:prstGeom prst="rect">
            <a:avLst/>
          </a:prstGeom>
        </p:spPr>
      </p:pic>
      <p:pic>
        <p:nvPicPr>
          <p:cNvPr id="1026" name="Picture 2" descr="Snapshot - Free technology icons">
            <a:extLst>
              <a:ext uri="{FF2B5EF4-FFF2-40B4-BE49-F238E27FC236}">
                <a16:creationId xmlns:a16="http://schemas.microsoft.com/office/drawing/2014/main" id="{36A252D7-6AAF-A94C-7D8E-6ADAB7A3BC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8774" y="1953552"/>
            <a:ext cx="1230312" cy="1230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369B8F8-8EE1-305E-2DE6-AE48EF189E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843741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5722F7-D25A-9733-EF1B-C987CC334A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46ED8C44-584D-2AF9-C4BC-2D724C1A1265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6936A952-FF47-25A0-C0AF-7B4DC7180F20}"/>
              </a:ext>
            </a:extLst>
          </p:cNvPr>
          <p:cNvSpPr txBox="1"/>
          <p:nvPr/>
        </p:nvSpPr>
        <p:spPr>
          <a:xfrm>
            <a:off x="144378" y="272716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A6D09C-510A-D8EF-FC06-40ED6A856358}"/>
              </a:ext>
            </a:extLst>
          </p:cNvPr>
          <p:cNvSpPr txBox="1"/>
          <p:nvPr/>
        </p:nvSpPr>
        <p:spPr>
          <a:xfrm>
            <a:off x="1163052" y="272716"/>
            <a:ext cx="24527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</a:rPr>
              <a:t>Docker</a:t>
            </a:r>
            <a:r>
              <a:rPr lang="ko-KR" altLang="en-US" sz="2800" b="1" spc="-300" dirty="0">
                <a:solidFill>
                  <a:schemeClr val="accent1"/>
                </a:solidFill>
              </a:rPr>
              <a:t> </a:t>
            </a:r>
            <a:r>
              <a:rPr lang="en-US" altLang="ko-KR" sz="2800" b="1" spc="-300" dirty="0">
                <a:solidFill>
                  <a:schemeClr val="accent1"/>
                </a:solidFill>
              </a:rPr>
              <a:t> Image Layer</a:t>
            </a:r>
            <a:endParaRPr lang="ko-KR" altLang="en-US" sz="2800" b="1" spc="-3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8720643-0DA6-16A9-7C6E-AC297B7CB0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66B9095-9699-3ACA-B349-A534A52B389E}"/>
              </a:ext>
            </a:extLst>
          </p:cNvPr>
          <p:cNvSpPr txBox="1"/>
          <p:nvPr/>
        </p:nvSpPr>
        <p:spPr>
          <a:xfrm>
            <a:off x="939900" y="138554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0" dirty="0">
                <a:solidFill>
                  <a:srgbClr val="0D0D0D"/>
                </a:solidFill>
                <a:effectLst/>
                <a:latin typeface="Söhne Mono"/>
              </a:rPr>
              <a:t>$ docker </a:t>
            </a:r>
            <a:r>
              <a:rPr lang="en-US" altLang="ko-KR" b="1" dirty="0">
                <a:solidFill>
                  <a:srgbClr val="0D0D0D"/>
                </a:solidFill>
                <a:latin typeface="Söhne Mono"/>
              </a:rPr>
              <a:t>pull nginx</a:t>
            </a:r>
            <a:r>
              <a:rPr lang="en-US" altLang="ko-KR" b="1" i="0" dirty="0">
                <a:solidFill>
                  <a:srgbClr val="0D0D0D"/>
                </a:solidFill>
                <a:effectLst/>
                <a:latin typeface="Söhne Mono"/>
              </a:rPr>
              <a:t> </a:t>
            </a:r>
            <a:endParaRPr lang="ko-KR" altLang="en-US" dirty="0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62AA81BF-8B5D-FA68-068D-315BB7D6B5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3288" y="2280361"/>
            <a:ext cx="3538692" cy="2337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C68CCFB-102D-3383-BC7D-C64583CA87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660" y="4146276"/>
            <a:ext cx="5807079" cy="156746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539A20C-6327-434F-EBA8-8B3DB00421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2660" y="1754874"/>
            <a:ext cx="4173442" cy="1463227"/>
          </a:xfrm>
          <a:prstGeom prst="rect">
            <a:avLst/>
          </a:prstGeom>
        </p:spPr>
      </p:pic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69D998FB-79AE-3438-D403-9F77786575EE}"/>
              </a:ext>
            </a:extLst>
          </p:cNvPr>
          <p:cNvSpPr/>
          <p:nvPr/>
        </p:nvSpPr>
        <p:spPr>
          <a:xfrm>
            <a:off x="939900" y="1970217"/>
            <a:ext cx="1582864" cy="952596"/>
          </a:xfrm>
          <a:prstGeom prst="round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32DF3C39-CD33-F2B3-F597-C6F06EF59907}"/>
              </a:ext>
            </a:extLst>
          </p:cNvPr>
          <p:cNvSpPr/>
          <p:nvPr/>
        </p:nvSpPr>
        <p:spPr>
          <a:xfrm>
            <a:off x="2735036" y="4146276"/>
            <a:ext cx="3208564" cy="200011"/>
          </a:xfrm>
          <a:prstGeom prst="round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5AE6FE42-0C5D-C32E-2511-DA9A9FD2B0E5}"/>
              </a:ext>
            </a:extLst>
          </p:cNvPr>
          <p:cNvSpPr/>
          <p:nvPr/>
        </p:nvSpPr>
        <p:spPr>
          <a:xfrm>
            <a:off x="982660" y="4346287"/>
            <a:ext cx="5807078" cy="1463223"/>
          </a:xfrm>
          <a:prstGeom prst="round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87E934-5DEA-E6AB-5988-0960F5668660}"/>
              </a:ext>
            </a:extLst>
          </p:cNvPr>
          <p:cNvSpPr txBox="1"/>
          <p:nvPr/>
        </p:nvSpPr>
        <p:spPr>
          <a:xfrm>
            <a:off x="984375" y="3690147"/>
            <a:ext cx="73632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0" dirty="0">
                <a:solidFill>
                  <a:srgbClr val="0D0D0D"/>
                </a:solidFill>
                <a:effectLst/>
                <a:latin typeface="Söhne Mono"/>
              </a:rPr>
              <a:t>$ </a:t>
            </a:r>
            <a:r>
              <a:rPr lang="en-US" altLang="ko-KR" b="1" i="0" dirty="0" err="1">
                <a:solidFill>
                  <a:srgbClr val="0D0D0D"/>
                </a:solidFill>
                <a:effectLst/>
                <a:latin typeface="Söhne Mono"/>
              </a:rPr>
              <a:t>sudo</a:t>
            </a:r>
            <a:r>
              <a:rPr lang="en-US" altLang="ko-KR" b="1" i="0" dirty="0">
                <a:solidFill>
                  <a:srgbClr val="0D0D0D"/>
                </a:solidFill>
                <a:effectLst/>
                <a:latin typeface="Söhne Mono"/>
              </a:rPr>
              <a:t> ls –al /var/lib/…  # </a:t>
            </a:r>
            <a:r>
              <a:rPr lang="ko-KR" altLang="en-US" b="1" i="0" dirty="0">
                <a:solidFill>
                  <a:srgbClr val="0D0D0D"/>
                </a:solidFill>
                <a:effectLst/>
                <a:latin typeface="Söhne Mono"/>
              </a:rPr>
              <a:t>이미지가 실제 저장된 공간</a:t>
            </a:r>
            <a:endParaRPr lang="ko-KR" altLang="en-US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C266F427-B42D-3770-6E56-0BB71A6414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64497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C42237-C7CC-64D8-6E38-B6CFA58800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9D7E26B-9E40-111F-25D4-4A37E714F503}"/>
              </a:ext>
            </a:extLst>
          </p:cNvPr>
          <p:cNvSpPr txBox="1"/>
          <p:nvPr/>
        </p:nvSpPr>
        <p:spPr>
          <a:xfrm>
            <a:off x="1163052" y="1316443"/>
            <a:ext cx="9817912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0" dirty="0">
                <a:effectLst/>
                <a:latin typeface="Abadi" panose="020B0604020104020204" pitchFamily="34" charset="0"/>
              </a:rPr>
              <a:t>현재 </a:t>
            </a:r>
            <a:r>
              <a:rPr lang="en-US" altLang="ko-KR" b="0" i="0" dirty="0">
                <a:effectLst/>
                <a:latin typeface="Abadi" panose="020B0604020104020204" pitchFamily="34" charset="0"/>
              </a:rPr>
              <a:t>OS</a:t>
            </a:r>
            <a:r>
              <a:rPr lang="ko-KR" altLang="en-US" b="0" i="0" dirty="0">
                <a:effectLst/>
                <a:latin typeface="Abadi" panose="020B0604020104020204" pitchFamily="34" charset="0"/>
              </a:rPr>
              <a:t>로 사용하고 있는 </a:t>
            </a:r>
            <a:r>
              <a:rPr lang="en-US" altLang="ko-KR" b="0" i="0" dirty="0">
                <a:effectLst/>
                <a:latin typeface="Abadi" panose="020B0604020104020204" pitchFamily="34" charset="0"/>
              </a:rPr>
              <a:t>base image  - </a:t>
            </a:r>
            <a:r>
              <a:rPr lang="en-US" altLang="ko-KR" b="0" i="0" dirty="0">
                <a:solidFill>
                  <a:srgbClr val="C00000"/>
                </a:solidFill>
                <a:effectLst/>
                <a:latin typeface="Abadi" panose="020B0604020104020204" pitchFamily="34" charset="0"/>
              </a:rPr>
              <a:t>Read only </a:t>
            </a:r>
          </a:p>
          <a:p>
            <a:r>
              <a:rPr lang="ko-KR" altLang="en-US" b="0" i="0" dirty="0">
                <a:effectLst/>
                <a:latin typeface="Abadi" panose="020B0604020104020204" pitchFamily="34" charset="0"/>
              </a:rPr>
              <a:t>이미지 파일을 하나씩 추가 마운</a:t>
            </a:r>
            <a:r>
              <a:rPr lang="ko-KR" altLang="en-US" dirty="0">
                <a:latin typeface="Abadi" panose="020B0604020104020204" pitchFamily="34" charset="0"/>
              </a:rPr>
              <a:t>트</a:t>
            </a:r>
            <a:r>
              <a:rPr lang="ko-KR" altLang="en-US" b="0" i="0" dirty="0">
                <a:effectLst/>
                <a:latin typeface="Abadi" panose="020B0604020104020204" pitchFamily="34" charset="0"/>
              </a:rPr>
              <a:t> </a:t>
            </a:r>
            <a:r>
              <a:rPr lang="en-US" altLang="ko-KR" dirty="0">
                <a:latin typeface="Abadi" panose="020B0604020104020204" pitchFamily="34" charset="0"/>
              </a:rPr>
              <a:t>add files – </a:t>
            </a:r>
            <a:r>
              <a:rPr lang="en-US" altLang="ko-KR" dirty="0" err="1">
                <a:solidFill>
                  <a:srgbClr val="C00000"/>
                </a:solidFill>
                <a:latin typeface="Abadi" panose="020B0604020104020204" pitchFamily="34" charset="0"/>
              </a:rPr>
              <a:t>Read&amp;Write</a:t>
            </a:r>
            <a:endParaRPr lang="en-US" altLang="ko-KR" dirty="0">
              <a:solidFill>
                <a:srgbClr val="C00000"/>
              </a:solidFill>
              <a:latin typeface="Abadi" panose="020B0604020104020204" pitchFamily="34" charset="0"/>
            </a:endParaRPr>
          </a:p>
          <a:p>
            <a:r>
              <a:rPr lang="ko-KR" altLang="en-US" b="0" i="0" dirty="0">
                <a:effectLst/>
                <a:latin typeface="Abadi" panose="020B0604020104020204" pitchFamily="34" charset="0"/>
              </a:rPr>
              <a:t>이렇게 명령어가 하나씩 실행될 때마다 </a:t>
            </a:r>
            <a:r>
              <a:rPr lang="en-US" altLang="ko-KR" b="0" i="0" dirty="0">
                <a:effectLst/>
                <a:latin typeface="Abadi" panose="020B0604020104020204" pitchFamily="34" charset="0"/>
              </a:rPr>
              <a:t>add file</a:t>
            </a:r>
            <a:r>
              <a:rPr lang="ko-KR" altLang="en-US" b="0" i="0" dirty="0">
                <a:effectLst/>
                <a:latin typeface="Abadi" panose="020B0604020104020204" pitchFamily="34" charset="0"/>
              </a:rPr>
              <a:t>로 </a:t>
            </a:r>
            <a:r>
              <a:rPr lang="en-US" altLang="ko-KR" b="0" i="0" dirty="0">
                <a:solidFill>
                  <a:srgbClr val="FF0000"/>
                </a:solidFill>
                <a:effectLst/>
                <a:latin typeface="Abadi" panose="020B0604020104020204" pitchFamily="34" charset="0"/>
              </a:rPr>
              <a:t>upper layer (</a:t>
            </a:r>
            <a:r>
              <a:rPr lang="ko-KR" altLang="en-US" b="0" i="0" dirty="0">
                <a:solidFill>
                  <a:srgbClr val="FF0000"/>
                </a:solidFill>
                <a:effectLst/>
                <a:latin typeface="Abadi" panose="020B0604020104020204" pitchFamily="34" charset="0"/>
              </a:rPr>
              <a:t>프로그램 설치</a:t>
            </a:r>
            <a:r>
              <a:rPr lang="en-US" altLang="ko-KR" b="0" i="0" dirty="0">
                <a:solidFill>
                  <a:srgbClr val="FF0000"/>
                </a:solidFill>
                <a:effectLst/>
                <a:latin typeface="Abadi" panose="020B0604020104020204" pitchFamily="34" charset="0"/>
              </a:rPr>
              <a:t>)</a:t>
            </a:r>
            <a:r>
              <a:rPr lang="ko-KR" altLang="en-US" b="0" i="0" dirty="0">
                <a:effectLst/>
                <a:latin typeface="Abadi" panose="020B0604020104020204" pitchFamily="34" charset="0"/>
              </a:rPr>
              <a:t>가 반복</a:t>
            </a:r>
            <a:endParaRPr lang="en-US" altLang="ko-KR" b="0" i="0" dirty="0">
              <a:effectLst/>
              <a:latin typeface="Abadi" panose="020B0604020104020204" pitchFamily="34" charset="0"/>
            </a:endParaRPr>
          </a:p>
          <a:p>
            <a:endParaRPr lang="en-US" altLang="ko-KR" dirty="0">
              <a:latin typeface="Abadi" panose="020B0604020104020204" pitchFamily="34" charset="0"/>
            </a:endParaRPr>
          </a:p>
          <a:p>
            <a:endParaRPr lang="en-US" altLang="ko-KR" dirty="0">
              <a:latin typeface="Abadi" panose="020B0604020104020204" pitchFamily="34" charset="0"/>
            </a:endParaRPr>
          </a:p>
          <a:p>
            <a:endParaRPr lang="en-US" altLang="ko-KR" dirty="0">
              <a:latin typeface="Abadi" panose="020B0604020104020204" pitchFamily="34" charset="0"/>
            </a:endParaRPr>
          </a:p>
          <a:p>
            <a:endParaRPr lang="en-US" altLang="ko-KR" dirty="0">
              <a:latin typeface="Abadi" panose="020B0604020104020204" pitchFamily="34" charset="0"/>
            </a:endParaRPr>
          </a:p>
          <a:p>
            <a:endParaRPr lang="en-US" altLang="ko-KR" b="0" i="0" dirty="0">
              <a:effectLst/>
              <a:latin typeface="Abadi" panose="020B0604020104020204" pitchFamily="34" charset="0"/>
            </a:endParaRPr>
          </a:p>
          <a:p>
            <a:endParaRPr lang="en-US" altLang="ko-KR" dirty="0">
              <a:latin typeface="Abadi" panose="020B0604020104020204" pitchFamily="34" charset="0"/>
            </a:endParaRPr>
          </a:p>
          <a:p>
            <a:endParaRPr lang="en-US" altLang="ko-KR" b="0" i="0" dirty="0">
              <a:effectLst/>
              <a:latin typeface="Abadi" panose="020B0604020104020204" pitchFamily="34" charset="0"/>
            </a:endParaRPr>
          </a:p>
          <a:p>
            <a:endParaRPr lang="en-US" altLang="ko-KR" dirty="0">
              <a:latin typeface="Abadi" panose="020B0604020104020204" pitchFamily="34" charset="0"/>
            </a:endParaRPr>
          </a:p>
          <a:p>
            <a:endParaRPr lang="en-US" altLang="ko-KR" b="0" i="0" dirty="0">
              <a:effectLst/>
              <a:latin typeface="Abadi" panose="020B0604020104020204" pitchFamily="34" charset="0"/>
            </a:endParaRPr>
          </a:p>
          <a:p>
            <a:endParaRPr lang="en-US" altLang="ko-KR" dirty="0">
              <a:latin typeface="Abadi" panose="020B0604020104020204" pitchFamily="34" charset="0"/>
            </a:endParaRPr>
          </a:p>
          <a:p>
            <a:endParaRPr lang="en-US" altLang="ko-KR" b="0" i="0" dirty="0">
              <a:effectLst/>
              <a:latin typeface="Abadi" panose="020B0604020104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è"/>
            </a:pPr>
            <a:r>
              <a:rPr lang="ko-KR" altLang="en-US" b="0" i="0" dirty="0">
                <a:effectLst/>
                <a:latin typeface="Abadi" panose="020B0604020104020204" pitchFamily="34" charset="0"/>
              </a:rPr>
              <a:t>최종적으로 </a:t>
            </a:r>
            <a:r>
              <a:rPr lang="en-US" altLang="ko-KR" b="0" i="0" dirty="0">
                <a:effectLst/>
                <a:latin typeface="Abadi" panose="020B0604020104020204" pitchFamily="34" charset="0"/>
              </a:rPr>
              <a:t>image 3</a:t>
            </a:r>
            <a:r>
              <a:rPr lang="ko-KR" altLang="en-US" b="0" i="0" dirty="0">
                <a:effectLst/>
                <a:latin typeface="Abadi" panose="020B0604020104020204" pitchFamily="34" charset="0"/>
              </a:rPr>
              <a:t>가 만들어지면 전체가 </a:t>
            </a:r>
            <a:r>
              <a:rPr lang="en-US" altLang="ko-KR" b="0" i="0" dirty="0">
                <a:solidFill>
                  <a:srgbClr val="FF0000"/>
                </a:solidFill>
                <a:effectLst/>
                <a:latin typeface="Abadi" panose="020B0604020104020204" pitchFamily="34" charset="0"/>
              </a:rPr>
              <a:t>Read only</a:t>
            </a:r>
            <a:r>
              <a:rPr lang="ko-KR" altLang="en-US" b="0" i="0" dirty="0">
                <a:effectLst/>
                <a:latin typeface="Abadi" panose="020B0604020104020204" pitchFamily="34" charset="0"/>
              </a:rPr>
              <a:t>가 되는 것 </a:t>
            </a:r>
            <a:r>
              <a:rPr lang="en-US" altLang="ko-KR" b="0" i="0" dirty="0">
                <a:effectLst/>
                <a:latin typeface="Abadi" panose="020B0604020104020204" pitchFamily="34" charset="0"/>
              </a:rPr>
              <a:t>( </a:t>
            </a:r>
            <a:r>
              <a:rPr lang="ko-KR" altLang="en-US" b="0" i="0" dirty="0">
                <a:effectLst/>
                <a:latin typeface="Abadi" panose="020B0604020104020204" pitchFamily="34" charset="0"/>
              </a:rPr>
              <a:t>불변 상태 </a:t>
            </a:r>
            <a:r>
              <a:rPr lang="en-US" altLang="ko-KR" b="0" i="0" dirty="0">
                <a:effectLst/>
                <a:latin typeface="Abadi" panose="020B0604020104020204" pitchFamily="34" charset="0"/>
              </a:rPr>
              <a:t>)</a:t>
            </a:r>
            <a:endParaRPr lang="ko-KR" altLang="en-US" dirty="0">
              <a:latin typeface="Abadi" panose="020B0604020104020204" pitchFamily="34" charset="0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6531568-45FD-0CE7-75D3-D8E428398621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4166C755-E568-4703-81CA-BD0527A19441}"/>
              </a:ext>
            </a:extLst>
          </p:cNvPr>
          <p:cNvSpPr txBox="1"/>
          <p:nvPr/>
        </p:nvSpPr>
        <p:spPr>
          <a:xfrm>
            <a:off x="144378" y="272716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C96C71-5527-5E17-CFAB-77463A97E149}"/>
              </a:ext>
            </a:extLst>
          </p:cNvPr>
          <p:cNvSpPr txBox="1"/>
          <p:nvPr/>
        </p:nvSpPr>
        <p:spPr>
          <a:xfrm>
            <a:off x="1163052" y="272716"/>
            <a:ext cx="24527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</a:rPr>
              <a:t>Docker</a:t>
            </a:r>
            <a:r>
              <a:rPr lang="ko-KR" altLang="en-US" sz="2800" b="1" spc="-300" dirty="0">
                <a:solidFill>
                  <a:schemeClr val="accent1"/>
                </a:solidFill>
              </a:rPr>
              <a:t> </a:t>
            </a:r>
            <a:r>
              <a:rPr lang="en-US" altLang="ko-KR" sz="2800" b="1" spc="-300" dirty="0">
                <a:solidFill>
                  <a:schemeClr val="accent1"/>
                </a:solidFill>
              </a:rPr>
              <a:t> Image Layer</a:t>
            </a:r>
            <a:endParaRPr lang="ko-KR" altLang="en-US" sz="2800" b="1" spc="-3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E59F20CC-6671-3271-874E-1CE71275566D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8" name="Picture 6">
            <a:extLst>
              <a:ext uri="{FF2B5EF4-FFF2-40B4-BE49-F238E27FC236}">
                <a16:creationId xmlns:a16="http://schemas.microsoft.com/office/drawing/2014/main" id="{E1A68ECD-5592-859E-0B0A-E6D0345F5B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1036" y="2589099"/>
            <a:ext cx="7584621" cy="1957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E8C9F73-3983-EFB9-071C-39B506B8BE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993017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6177B3-B4AF-F76C-41B0-9B9310FB19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9A320478-C9C4-7F57-40C0-76BC697CAF1E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EEDB0EFA-E56E-4473-6ACE-F797A2BC57BE}"/>
              </a:ext>
            </a:extLst>
          </p:cNvPr>
          <p:cNvSpPr txBox="1"/>
          <p:nvPr/>
        </p:nvSpPr>
        <p:spPr>
          <a:xfrm>
            <a:off x="144378" y="272716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EB7212-12D5-514F-7C2B-A0834D966612}"/>
              </a:ext>
            </a:extLst>
          </p:cNvPr>
          <p:cNvSpPr txBox="1"/>
          <p:nvPr/>
        </p:nvSpPr>
        <p:spPr>
          <a:xfrm>
            <a:off x="1163052" y="272716"/>
            <a:ext cx="15774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</a:rPr>
              <a:t>Docker Hub</a:t>
            </a:r>
            <a:endParaRPr lang="ko-KR" altLang="en-US" sz="2800" b="1" spc="-3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2CC21DE-18E4-290F-2A7C-0AD405D03CA2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2" descr="Docker 교육 1일차 정리 - 슈퍼마이크로">
            <a:extLst>
              <a:ext uri="{FF2B5EF4-FFF2-40B4-BE49-F238E27FC236}">
                <a16:creationId xmlns:a16="http://schemas.microsoft.com/office/drawing/2014/main" id="{BE08D3E4-0090-383F-62D9-3500E29158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3052" y="1293117"/>
            <a:ext cx="7243734" cy="4271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0A6A949D-4228-0C98-F52B-D737A97A19E3}"/>
              </a:ext>
            </a:extLst>
          </p:cNvPr>
          <p:cNvSpPr/>
          <p:nvPr/>
        </p:nvSpPr>
        <p:spPr>
          <a:xfrm>
            <a:off x="5675539" y="1195681"/>
            <a:ext cx="2856140" cy="1652531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docker hub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BCE3A84-B1DC-52AF-71F1-16FEDE1433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33968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33696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</a:rPr>
              <a:t>Docker</a:t>
            </a:r>
            <a:r>
              <a:rPr lang="ko-KR" altLang="en-US" sz="2800" b="1" spc="-300" dirty="0">
                <a:solidFill>
                  <a:schemeClr val="accent1"/>
                </a:solidFill>
              </a:rPr>
              <a:t>를 써야 되는 이유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362" name="Picture 2" descr="도커는 컨테이너를 관리하는 플랫폼">
            <a:extLst>
              <a:ext uri="{FF2B5EF4-FFF2-40B4-BE49-F238E27FC236}">
                <a16:creationId xmlns:a16="http://schemas.microsoft.com/office/drawing/2014/main" id="{F38612CA-10E4-AE62-9CE6-308CBD10ED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0596" y="1159007"/>
            <a:ext cx="6444343" cy="4861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9B65D69-91E9-3FC2-CFAB-D27F0DE5EE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605435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E8DAB2-597C-1D6F-2A7A-5EE66A9A0A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F49E3459-2810-BA1E-6661-E8EDC11AF3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515" y="2120324"/>
            <a:ext cx="4241705" cy="2811034"/>
          </a:xfrm>
          <a:prstGeom prst="rect">
            <a:avLst/>
          </a:prstGeom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AA7F4CA1-0ADD-34D3-BB37-300F44987914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F369DB8C-A519-41C9-FA24-C7533417CE35}"/>
              </a:ext>
            </a:extLst>
          </p:cNvPr>
          <p:cNvSpPr txBox="1"/>
          <p:nvPr/>
        </p:nvSpPr>
        <p:spPr>
          <a:xfrm>
            <a:off x="144378" y="272716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64D7FC-5C3A-8C25-7FAB-A10D7E5F192C}"/>
              </a:ext>
            </a:extLst>
          </p:cNvPr>
          <p:cNvSpPr txBox="1"/>
          <p:nvPr/>
        </p:nvSpPr>
        <p:spPr>
          <a:xfrm>
            <a:off x="1163052" y="272716"/>
            <a:ext cx="15342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</a:rPr>
              <a:t>Docker Hub</a:t>
            </a:r>
            <a:endParaRPr lang="ko-KR" altLang="en-US" sz="2800" b="1" spc="-3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7B88311-8C34-9925-58ED-90BC13F17D0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0" descr="What is Docker Hub? Discover, Share and Integrate Container Images –  Collabnix">
            <a:extLst>
              <a:ext uri="{FF2B5EF4-FFF2-40B4-BE49-F238E27FC236}">
                <a16:creationId xmlns:a16="http://schemas.microsoft.com/office/drawing/2014/main" id="{CFA646D0-B7D1-A904-9AD1-7A1AC18BA0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5515" y="1576042"/>
            <a:ext cx="682054" cy="460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14BAA1F-1751-F421-6A67-4E678E61A644}"/>
              </a:ext>
            </a:extLst>
          </p:cNvPr>
          <p:cNvSpPr txBox="1"/>
          <p:nvPr/>
        </p:nvSpPr>
        <p:spPr>
          <a:xfrm>
            <a:off x="5818414" y="1327800"/>
            <a:ext cx="25663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0" dirty="0">
                <a:solidFill>
                  <a:srgbClr val="0D0D0D"/>
                </a:solidFill>
                <a:effectLst/>
                <a:latin typeface="Söhne Mono"/>
              </a:rPr>
              <a:t>$ docker </a:t>
            </a:r>
            <a:r>
              <a:rPr lang="en-US" altLang="ko-KR" b="1" dirty="0">
                <a:solidFill>
                  <a:srgbClr val="0D0D0D"/>
                </a:solidFill>
                <a:latin typeface="Söhne Mono"/>
              </a:rPr>
              <a:t>search nginx</a:t>
            </a:r>
            <a:r>
              <a:rPr lang="en-US" altLang="ko-KR" b="1" i="0" dirty="0">
                <a:solidFill>
                  <a:srgbClr val="0D0D0D"/>
                </a:solidFill>
                <a:effectLst/>
                <a:latin typeface="Söhne Mono"/>
              </a:rPr>
              <a:t> 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AA907E7-7C35-B23C-0EB9-608FB77078D6}"/>
              </a:ext>
            </a:extLst>
          </p:cNvPr>
          <p:cNvSpPr txBox="1"/>
          <p:nvPr/>
        </p:nvSpPr>
        <p:spPr>
          <a:xfrm>
            <a:off x="5758542" y="3832436"/>
            <a:ext cx="525235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0" dirty="0">
                <a:solidFill>
                  <a:srgbClr val="0D0D0D"/>
                </a:solidFill>
                <a:effectLst/>
                <a:latin typeface="Söhne Mono"/>
              </a:rPr>
              <a:t>$ docker pull &lt;</a:t>
            </a:r>
            <a:r>
              <a:rPr lang="ko-KR" altLang="en-US" b="1" i="0" dirty="0">
                <a:solidFill>
                  <a:srgbClr val="0D0D0D"/>
                </a:solidFill>
                <a:effectLst/>
                <a:latin typeface="Söhne Mono"/>
              </a:rPr>
              <a:t>이미지</a:t>
            </a:r>
            <a:r>
              <a:rPr lang="en-US" altLang="ko-KR" b="1" i="0" dirty="0">
                <a:solidFill>
                  <a:srgbClr val="0D0D0D"/>
                </a:solidFill>
                <a:effectLst/>
                <a:latin typeface="Söhne Mono"/>
              </a:rPr>
              <a:t>_</a:t>
            </a:r>
            <a:r>
              <a:rPr lang="ko-KR" altLang="en-US" b="1" i="0" dirty="0">
                <a:solidFill>
                  <a:srgbClr val="0D0D0D"/>
                </a:solidFill>
                <a:effectLst/>
                <a:latin typeface="Söhne Mono"/>
              </a:rPr>
              <a:t>이름</a:t>
            </a:r>
            <a:r>
              <a:rPr lang="en-US" altLang="ko-KR" b="1" i="0" dirty="0">
                <a:solidFill>
                  <a:srgbClr val="0D0D0D"/>
                </a:solidFill>
                <a:effectLst/>
                <a:latin typeface="Söhne Mono"/>
              </a:rPr>
              <a:t>&gt;:&lt;</a:t>
            </a:r>
            <a:r>
              <a:rPr lang="ko-KR" altLang="en-US" b="1" i="0" dirty="0">
                <a:solidFill>
                  <a:srgbClr val="0D0D0D"/>
                </a:solidFill>
                <a:effectLst/>
                <a:latin typeface="Söhne Mono"/>
              </a:rPr>
              <a:t>태그</a:t>
            </a:r>
            <a:r>
              <a:rPr lang="en-US" altLang="ko-KR" b="1" i="0" dirty="0">
                <a:solidFill>
                  <a:srgbClr val="0D0D0D"/>
                </a:solidFill>
                <a:effectLst/>
                <a:latin typeface="Söhne Mono"/>
              </a:rPr>
              <a:t>&gt;</a:t>
            </a:r>
          </a:p>
          <a:p>
            <a:r>
              <a:rPr lang="en-US" altLang="ko-KR" b="1" i="0" dirty="0">
                <a:solidFill>
                  <a:srgbClr val="0D0D0D"/>
                </a:solidFill>
                <a:effectLst/>
                <a:latin typeface="Söhne Mono"/>
              </a:rPr>
              <a:t> </a:t>
            </a:r>
            <a:endParaRPr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6FBACE88-9EF1-3F22-98B8-7896C261F9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8414" y="1727481"/>
            <a:ext cx="5286848" cy="184968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DB04AC4-BD7C-BF0F-0D54-292D4C1D86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6677" y="4282797"/>
            <a:ext cx="4173442" cy="146322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7804338-57F5-F03B-E828-25112F1D7175}"/>
              </a:ext>
            </a:extLst>
          </p:cNvPr>
          <p:cNvSpPr txBox="1"/>
          <p:nvPr/>
        </p:nvSpPr>
        <p:spPr>
          <a:xfrm>
            <a:off x="1285515" y="948919"/>
            <a:ext cx="61272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0" dirty="0" err="1">
                <a:solidFill>
                  <a:srgbClr val="040C28"/>
                </a:solidFill>
                <a:effectLst/>
                <a:latin typeface="Apple SD Gothic Neo"/>
              </a:rPr>
              <a:t>도커</a:t>
            </a:r>
            <a:r>
              <a:rPr lang="en-US" altLang="ko-KR" b="0" i="0" dirty="0">
                <a:solidFill>
                  <a:srgbClr val="040C28"/>
                </a:solidFill>
                <a:effectLst/>
                <a:latin typeface="Apple SD Gothic Neo"/>
              </a:rPr>
              <a:t>(Docker) </a:t>
            </a:r>
            <a:r>
              <a:rPr lang="ko-KR" altLang="en-US" b="0" i="0" dirty="0">
                <a:solidFill>
                  <a:srgbClr val="040C28"/>
                </a:solidFill>
                <a:effectLst/>
                <a:latin typeface="Apple SD Gothic Neo"/>
              </a:rPr>
              <a:t>컨테이너 이미지의 원격 저장소</a:t>
            </a:r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54553F9-E750-E201-5A55-E92ED4C1B383}"/>
              </a:ext>
            </a:extLst>
          </p:cNvPr>
          <p:cNvSpPr txBox="1"/>
          <p:nvPr/>
        </p:nvSpPr>
        <p:spPr>
          <a:xfrm>
            <a:off x="1322614" y="5014411"/>
            <a:ext cx="61272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 u="none" strike="noStrike" dirty="0">
                <a:solidFill>
                  <a:srgbClr val="15171A"/>
                </a:solidFill>
                <a:effectLst/>
                <a:latin typeface="noto sans kr"/>
                <a:hlinkClick r:id="rId6"/>
              </a:rPr>
              <a:t>https://hub.docker.com/</a:t>
            </a:r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40A69A6-D9F9-E678-7CB3-1CB9ABF48CE4}"/>
              </a:ext>
            </a:extLst>
          </p:cNvPr>
          <p:cNvSpPr txBox="1"/>
          <p:nvPr/>
        </p:nvSpPr>
        <p:spPr>
          <a:xfrm>
            <a:off x="1234166" y="5873219"/>
            <a:ext cx="1095783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br>
              <a:rPr lang="en-US" altLang="ko-KR" dirty="0"/>
            </a:br>
            <a:r>
              <a:rPr lang="ko-KR" altLang="en-US" dirty="0" err="1"/>
              <a:t>도커허브</a:t>
            </a:r>
            <a:r>
              <a:rPr lang="ko-KR" altLang="en-US" dirty="0"/>
              <a:t> 는 디폴트 경로이지만 이 외에 이미지 저장창고들이 있다</a:t>
            </a:r>
            <a:r>
              <a:rPr lang="en-US" altLang="ko-KR" dirty="0"/>
              <a:t>.(azure, </a:t>
            </a:r>
            <a:r>
              <a:rPr lang="en-US" altLang="ko-KR" dirty="0" err="1"/>
              <a:t>aws</a:t>
            </a:r>
            <a:r>
              <a:rPr lang="en-US" altLang="ko-KR" dirty="0"/>
              <a:t>, google </a:t>
            </a:r>
            <a:r>
              <a:rPr lang="ko-KR" altLang="en-US" dirty="0"/>
              <a:t>등등 </a:t>
            </a:r>
            <a:r>
              <a:rPr lang="en-US" altLang="ko-KR" dirty="0"/>
              <a:t>public cloud</a:t>
            </a:r>
            <a:r>
              <a:rPr lang="ko-KR" altLang="en-US" dirty="0"/>
              <a:t> </a:t>
            </a:r>
            <a:r>
              <a:rPr lang="en-US" altLang="ko-KR" dirty="0"/>
              <a:t>..)</a:t>
            </a:r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A9CB09E-3FA5-AB24-8426-7EDDCBFAA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323212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E8DAB2-597C-1D6F-2A7A-5EE66A9A0A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F49E3459-2810-BA1E-6661-E8EDC11AF3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515" y="2120324"/>
            <a:ext cx="4241705" cy="2811034"/>
          </a:xfrm>
          <a:prstGeom prst="rect">
            <a:avLst/>
          </a:prstGeom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AA7F4CA1-0ADD-34D3-BB37-300F44987914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F369DB8C-A519-41C9-FA24-C7533417CE35}"/>
              </a:ext>
            </a:extLst>
          </p:cNvPr>
          <p:cNvSpPr txBox="1"/>
          <p:nvPr/>
        </p:nvSpPr>
        <p:spPr>
          <a:xfrm>
            <a:off x="144378" y="272716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64D7FC-5C3A-8C25-7FAB-A10D7E5F192C}"/>
              </a:ext>
            </a:extLst>
          </p:cNvPr>
          <p:cNvSpPr txBox="1"/>
          <p:nvPr/>
        </p:nvSpPr>
        <p:spPr>
          <a:xfrm>
            <a:off x="1163052" y="272716"/>
            <a:ext cx="19831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</a:rPr>
              <a:t>private &amp; public</a:t>
            </a:r>
            <a:endParaRPr lang="ko-KR" altLang="en-US" sz="2800" b="1" spc="-3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7B88311-8C34-9925-58ED-90BC13F17D0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0" descr="What is Docker Hub? Discover, Share and Integrate Container Images –  Collabnix">
            <a:extLst>
              <a:ext uri="{FF2B5EF4-FFF2-40B4-BE49-F238E27FC236}">
                <a16:creationId xmlns:a16="http://schemas.microsoft.com/office/drawing/2014/main" id="{CFA646D0-B7D1-A904-9AD1-7A1AC18BA0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5515" y="1576042"/>
            <a:ext cx="682054" cy="460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14BAA1F-1751-F421-6A67-4E678E61A644}"/>
              </a:ext>
            </a:extLst>
          </p:cNvPr>
          <p:cNvSpPr txBox="1"/>
          <p:nvPr/>
        </p:nvSpPr>
        <p:spPr>
          <a:xfrm>
            <a:off x="5818414" y="1327800"/>
            <a:ext cx="25663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0" dirty="0">
                <a:solidFill>
                  <a:srgbClr val="0D0D0D"/>
                </a:solidFill>
                <a:effectLst/>
                <a:latin typeface="Söhne Mono"/>
              </a:rPr>
              <a:t>$ docker </a:t>
            </a:r>
            <a:r>
              <a:rPr lang="en-US" altLang="ko-KR" b="1" dirty="0">
                <a:solidFill>
                  <a:srgbClr val="0D0D0D"/>
                </a:solidFill>
                <a:latin typeface="Söhne Mono"/>
              </a:rPr>
              <a:t>search nginx</a:t>
            </a:r>
            <a:r>
              <a:rPr lang="en-US" altLang="ko-KR" b="1" i="0" dirty="0">
                <a:solidFill>
                  <a:srgbClr val="0D0D0D"/>
                </a:solidFill>
                <a:effectLst/>
                <a:latin typeface="Söhne Mono"/>
              </a:rPr>
              <a:t> 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AA907E7-7C35-B23C-0EB9-608FB77078D6}"/>
              </a:ext>
            </a:extLst>
          </p:cNvPr>
          <p:cNvSpPr txBox="1"/>
          <p:nvPr/>
        </p:nvSpPr>
        <p:spPr>
          <a:xfrm>
            <a:off x="5758542" y="3832436"/>
            <a:ext cx="525235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0" dirty="0">
                <a:solidFill>
                  <a:srgbClr val="0D0D0D"/>
                </a:solidFill>
                <a:effectLst/>
                <a:latin typeface="Söhne Mono"/>
              </a:rPr>
              <a:t>$ docker pull &lt;</a:t>
            </a:r>
            <a:r>
              <a:rPr lang="ko-KR" altLang="en-US" b="1" i="0" dirty="0">
                <a:solidFill>
                  <a:srgbClr val="0D0D0D"/>
                </a:solidFill>
                <a:effectLst/>
                <a:latin typeface="Söhne Mono"/>
              </a:rPr>
              <a:t>이미지</a:t>
            </a:r>
            <a:r>
              <a:rPr lang="en-US" altLang="ko-KR" b="1" i="0" dirty="0">
                <a:solidFill>
                  <a:srgbClr val="0D0D0D"/>
                </a:solidFill>
                <a:effectLst/>
                <a:latin typeface="Söhne Mono"/>
              </a:rPr>
              <a:t>_</a:t>
            </a:r>
            <a:r>
              <a:rPr lang="ko-KR" altLang="en-US" b="1" i="0" dirty="0">
                <a:solidFill>
                  <a:srgbClr val="0D0D0D"/>
                </a:solidFill>
                <a:effectLst/>
                <a:latin typeface="Söhne Mono"/>
              </a:rPr>
              <a:t>이름</a:t>
            </a:r>
            <a:r>
              <a:rPr lang="en-US" altLang="ko-KR" b="1" i="0" dirty="0">
                <a:solidFill>
                  <a:srgbClr val="0D0D0D"/>
                </a:solidFill>
                <a:effectLst/>
                <a:latin typeface="Söhne Mono"/>
              </a:rPr>
              <a:t>&gt;:&lt;</a:t>
            </a:r>
            <a:r>
              <a:rPr lang="ko-KR" altLang="en-US" b="1" i="0" dirty="0">
                <a:solidFill>
                  <a:srgbClr val="0D0D0D"/>
                </a:solidFill>
                <a:effectLst/>
                <a:latin typeface="Söhne Mono"/>
              </a:rPr>
              <a:t>태그</a:t>
            </a:r>
            <a:r>
              <a:rPr lang="en-US" altLang="ko-KR" b="1" i="0" dirty="0">
                <a:solidFill>
                  <a:srgbClr val="0D0D0D"/>
                </a:solidFill>
                <a:effectLst/>
                <a:latin typeface="Söhne Mono"/>
              </a:rPr>
              <a:t>&gt;</a:t>
            </a:r>
          </a:p>
          <a:p>
            <a:r>
              <a:rPr lang="en-US" altLang="ko-KR" b="1" i="0" dirty="0">
                <a:solidFill>
                  <a:srgbClr val="0D0D0D"/>
                </a:solidFill>
                <a:effectLst/>
                <a:latin typeface="Söhne Mono"/>
              </a:rPr>
              <a:t> </a:t>
            </a:r>
            <a:endParaRPr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6FBACE88-9EF1-3F22-98B8-7896C261F9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8414" y="1727481"/>
            <a:ext cx="5286848" cy="184968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DB04AC4-BD7C-BF0F-0D54-292D4C1D86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6677" y="4282797"/>
            <a:ext cx="4173442" cy="146322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7804338-57F5-F03B-E828-25112F1D7175}"/>
              </a:ext>
            </a:extLst>
          </p:cNvPr>
          <p:cNvSpPr txBox="1"/>
          <p:nvPr/>
        </p:nvSpPr>
        <p:spPr>
          <a:xfrm>
            <a:off x="1285515" y="948919"/>
            <a:ext cx="61272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0" dirty="0" err="1">
                <a:solidFill>
                  <a:srgbClr val="040C28"/>
                </a:solidFill>
                <a:effectLst/>
                <a:latin typeface="Apple SD Gothic Neo"/>
              </a:rPr>
              <a:t>도커</a:t>
            </a:r>
            <a:r>
              <a:rPr lang="en-US" altLang="ko-KR" b="0" i="0" dirty="0">
                <a:solidFill>
                  <a:srgbClr val="040C28"/>
                </a:solidFill>
                <a:effectLst/>
                <a:latin typeface="Apple SD Gothic Neo"/>
              </a:rPr>
              <a:t>(Docker) </a:t>
            </a:r>
            <a:r>
              <a:rPr lang="ko-KR" altLang="en-US" b="0" i="0" dirty="0">
                <a:solidFill>
                  <a:srgbClr val="040C28"/>
                </a:solidFill>
                <a:effectLst/>
                <a:latin typeface="Apple SD Gothic Neo"/>
              </a:rPr>
              <a:t>컨테이너 이미지의 원격 저장소</a:t>
            </a:r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54553F9-E750-E201-5A55-E92ED4C1B383}"/>
              </a:ext>
            </a:extLst>
          </p:cNvPr>
          <p:cNvSpPr txBox="1"/>
          <p:nvPr/>
        </p:nvSpPr>
        <p:spPr>
          <a:xfrm>
            <a:off x="1322614" y="5014411"/>
            <a:ext cx="61272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 u="none" strike="noStrike" dirty="0">
                <a:solidFill>
                  <a:srgbClr val="15171A"/>
                </a:solidFill>
                <a:effectLst/>
                <a:latin typeface="noto sans kr"/>
                <a:hlinkClick r:id="rId6"/>
              </a:rPr>
              <a:t>https://hub.docker.com/</a:t>
            </a:r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40A69A6-D9F9-E678-7CB3-1CB9ABF48CE4}"/>
              </a:ext>
            </a:extLst>
          </p:cNvPr>
          <p:cNvSpPr txBox="1"/>
          <p:nvPr/>
        </p:nvSpPr>
        <p:spPr>
          <a:xfrm>
            <a:off x="1234166" y="5873219"/>
            <a:ext cx="1095783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br>
              <a:rPr lang="en-US" altLang="ko-KR" dirty="0"/>
            </a:br>
            <a:r>
              <a:rPr lang="ko-KR" altLang="en-US" dirty="0" err="1"/>
              <a:t>도커허브</a:t>
            </a:r>
            <a:r>
              <a:rPr lang="ko-KR" altLang="en-US" dirty="0"/>
              <a:t> 는 디폴트 경로이지만 이 외에 이미지 저장창고들이 있다</a:t>
            </a:r>
            <a:r>
              <a:rPr lang="en-US" altLang="ko-KR" dirty="0"/>
              <a:t>.(azure, </a:t>
            </a:r>
            <a:r>
              <a:rPr lang="en-US" altLang="ko-KR" dirty="0" err="1"/>
              <a:t>aws</a:t>
            </a:r>
            <a:r>
              <a:rPr lang="en-US" altLang="ko-KR" dirty="0"/>
              <a:t>, google </a:t>
            </a:r>
            <a:r>
              <a:rPr lang="ko-KR" altLang="en-US" dirty="0"/>
              <a:t>등등 </a:t>
            </a:r>
            <a:r>
              <a:rPr lang="en-US" altLang="ko-KR" dirty="0"/>
              <a:t>public cloud</a:t>
            </a:r>
            <a:r>
              <a:rPr lang="ko-KR" altLang="en-US" dirty="0"/>
              <a:t> </a:t>
            </a:r>
            <a:r>
              <a:rPr lang="en-US" altLang="ko-KR" dirty="0"/>
              <a:t>..)</a:t>
            </a:r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9E3D47B-7D72-5D11-3CBE-F936834BE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827704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6177B3-B4AF-F76C-41B0-9B9310FB19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9A320478-C9C4-7F57-40C0-76BC697CAF1E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EEDB0EFA-E56E-4473-6ACE-F797A2BC57BE}"/>
              </a:ext>
            </a:extLst>
          </p:cNvPr>
          <p:cNvSpPr txBox="1"/>
          <p:nvPr/>
        </p:nvSpPr>
        <p:spPr>
          <a:xfrm>
            <a:off x="144378" y="272716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EB7212-12D5-514F-7C2B-A0834D966612}"/>
              </a:ext>
            </a:extLst>
          </p:cNvPr>
          <p:cNvSpPr txBox="1"/>
          <p:nvPr/>
        </p:nvSpPr>
        <p:spPr>
          <a:xfrm>
            <a:off x="1163052" y="272716"/>
            <a:ext cx="16800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</a:rPr>
              <a:t>Docker </a:t>
            </a:r>
            <a:r>
              <a:rPr lang="ko-KR" altLang="en-US" sz="2800" b="1" spc="-300" dirty="0">
                <a:solidFill>
                  <a:schemeClr val="accent1"/>
                </a:solidFill>
              </a:rPr>
              <a:t>개요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2CC21DE-18E4-290F-2A7C-0AD405D03CA2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2" descr="Docker 교육 1일차 정리 - 슈퍼마이크로">
            <a:extLst>
              <a:ext uri="{FF2B5EF4-FFF2-40B4-BE49-F238E27FC236}">
                <a16:creationId xmlns:a16="http://schemas.microsoft.com/office/drawing/2014/main" id="{BE08D3E4-0090-383F-62D9-3500E29158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3052" y="1293117"/>
            <a:ext cx="7243734" cy="4271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055DF9CC-63DF-7E28-329D-78F338F03872}"/>
              </a:ext>
            </a:extLst>
          </p:cNvPr>
          <p:cNvSpPr/>
          <p:nvPr/>
        </p:nvSpPr>
        <p:spPr>
          <a:xfrm>
            <a:off x="776966" y="1293117"/>
            <a:ext cx="2129519" cy="1805694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docker File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3316B3D-5339-99E0-CB81-FAA0E0D1B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304302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7D52D7-D463-50B5-1B0E-3EC47245EF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ocker Objects. Dockerfile | by MrDevSecOps | Medium">
            <a:extLst>
              <a:ext uri="{FF2B5EF4-FFF2-40B4-BE49-F238E27FC236}">
                <a16:creationId xmlns:a16="http://schemas.microsoft.com/office/drawing/2014/main" id="{A424F6DD-B3D1-088C-E20B-3D13741798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2904" y="1389854"/>
            <a:ext cx="5430026" cy="1932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18AD6C4-0D07-D077-6AE2-4BC69CC5B043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C71516AC-94F5-E544-6A78-833BD4330ED5}"/>
              </a:ext>
            </a:extLst>
          </p:cNvPr>
          <p:cNvSpPr txBox="1"/>
          <p:nvPr/>
        </p:nvSpPr>
        <p:spPr>
          <a:xfrm>
            <a:off x="144378" y="272716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27EC85-F2E9-7312-9F05-50AFF1AA02E1}"/>
              </a:ext>
            </a:extLst>
          </p:cNvPr>
          <p:cNvSpPr txBox="1"/>
          <p:nvPr/>
        </p:nvSpPr>
        <p:spPr>
          <a:xfrm>
            <a:off x="1163052" y="272716"/>
            <a:ext cx="14508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</a:rPr>
              <a:t>Docker  File</a:t>
            </a:r>
            <a:endParaRPr lang="ko-KR" altLang="en-US" sz="2800" b="1" spc="-3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8DD25E9B-D1B5-C2A0-ED54-52D8E8FF1036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E387CD8-1464-9F12-898F-5EBA445B6D3C}"/>
              </a:ext>
            </a:extLst>
          </p:cNvPr>
          <p:cNvSpPr txBox="1"/>
          <p:nvPr/>
        </p:nvSpPr>
        <p:spPr>
          <a:xfrm>
            <a:off x="1163051" y="908229"/>
            <a:ext cx="100220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err="1"/>
              <a:t>Dockerfile</a:t>
            </a:r>
            <a:r>
              <a:rPr lang="ko-KR" altLang="en-US" dirty="0"/>
              <a:t>은 </a:t>
            </a:r>
            <a:r>
              <a:rPr lang="en-US" altLang="ko-KR" dirty="0" err="1"/>
              <a:t>DockerImage</a:t>
            </a:r>
            <a:r>
              <a:rPr lang="ko-KR" altLang="en-US" dirty="0"/>
              <a:t>를 생성하기 위한 스크립트</a:t>
            </a:r>
            <a:r>
              <a:rPr lang="en-US" altLang="ko-KR" dirty="0"/>
              <a:t>(</a:t>
            </a:r>
            <a:r>
              <a:rPr lang="ko-KR" altLang="en-US" dirty="0"/>
              <a:t>설정파일</a:t>
            </a:r>
            <a:r>
              <a:rPr lang="en-US" altLang="ko-KR" dirty="0"/>
              <a:t>) – </a:t>
            </a:r>
            <a:r>
              <a:rPr lang="ko-KR" altLang="en-US" dirty="0"/>
              <a:t>레시피와 같은 존재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C3D3D0AF-DB03-8805-2E26-077E09FC5B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3077" y="3292574"/>
            <a:ext cx="4136759" cy="2940587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F0196F4-5435-EDA6-DB7E-4AECC3BAE6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9462" y="3605624"/>
            <a:ext cx="4641662" cy="2259649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4CADC7C-43BD-9E96-DAAF-F359CAC830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921058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6177B3-B4AF-F76C-41B0-9B9310FB19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9A320478-C9C4-7F57-40C0-76BC697CAF1E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EEDB0EFA-E56E-4473-6ACE-F797A2BC57BE}"/>
              </a:ext>
            </a:extLst>
          </p:cNvPr>
          <p:cNvSpPr txBox="1"/>
          <p:nvPr/>
        </p:nvSpPr>
        <p:spPr>
          <a:xfrm>
            <a:off x="144378" y="272716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EB7212-12D5-514F-7C2B-A0834D966612}"/>
              </a:ext>
            </a:extLst>
          </p:cNvPr>
          <p:cNvSpPr txBox="1"/>
          <p:nvPr/>
        </p:nvSpPr>
        <p:spPr>
          <a:xfrm>
            <a:off x="1163052" y="272716"/>
            <a:ext cx="21962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</a:rPr>
              <a:t>Docker  Compose</a:t>
            </a:r>
            <a:endParaRPr lang="ko-KR" altLang="en-US" sz="2800" b="1" spc="-3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2CC21DE-18E4-290F-2A7C-0AD405D03CA2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2" descr="Docker 교육 1일차 정리 - 슈퍼마이크로">
            <a:extLst>
              <a:ext uri="{FF2B5EF4-FFF2-40B4-BE49-F238E27FC236}">
                <a16:creationId xmlns:a16="http://schemas.microsoft.com/office/drawing/2014/main" id="{BE08D3E4-0090-383F-62D9-3500E29158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3052" y="1293117"/>
            <a:ext cx="7243734" cy="4271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055DF9CC-63DF-7E28-329D-78F338F03872}"/>
              </a:ext>
            </a:extLst>
          </p:cNvPr>
          <p:cNvSpPr/>
          <p:nvPr/>
        </p:nvSpPr>
        <p:spPr>
          <a:xfrm>
            <a:off x="646337" y="2863964"/>
            <a:ext cx="2129519" cy="1805694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docker Compose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9FD2BDD-EBEC-9E68-9AF3-B5645BE098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169914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6177B3-B4AF-F76C-41B0-9B9310FB19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Docker) Docker Compose에 대해서 간단하게 알아보기">
            <a:extLst>
              <a:ext uri="{FF2B5EF4-FFF2-40B4-BE49-F238E27FC236}">
                <a16:creationId xmlns:a16="http://schemas.microsoft.com/office/drawing/2014/main" id="{AA88D820-796C-779A-7CBC-FE41849B4F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282" y="2269960"/>
            <a:ext cx="5717975" cy="4016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9A320478-C9C4-7F57-40C0-76BC697CAF1E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EEDB0EFA-E56E-4473-6ACE-F797A2BC57BE}"/>
              </a:ext>
            </a:extLst>
          </p:cNvPr>
          <p:cNvSpPr txBox="1"/>
          <p:nvPr/>
        </p:nvSpPr>
        <p:spPr>
          <a:xfrm>
            <a:off x="144378" y="272716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EB7212-12D5-514F-7C2B-A0834D966612}"/>
              </a:ext>
            </a:extLst>
          </p:cNvPr>
          <p:cNvSpPr txBox="1"/>
          <p:nvPr/>
        </p:nvSpPr>
        <p:spPr>
          <a:xfrm>
            <a:off x="1163052" y="272716"/>
            <a:ext cx="43346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</a:rPr>
              <a:t>Docker  Compose </a:t>
            </a:r>
            <a:r>
              <a:rPr lang="ko-KR" altLang="en-US" sz="2800" b="1" spc="-300" dirty="0">
                <a:solidFill>
                  <a:schemeClr val="accent1"/>
                </a:solidFill>
              </a:rPr>
              <a:t>가 무엇인가요</a:t>
            </a:r>
            <a:r>
              <a:rPr lang="en-US" altLang="ko-KR" sz="2800" b="1" spc="-300" dirty="0">
                <a:solidFill>
                  <a:schemeClr val="accent1"/>
                </a:solidFill>
              </a:rPr>
              <a:t>?</a:t>
            </a:r>
            <a:endParaRPr lang="ko-KR" altLang="en-US" sz="2800" b="1" spc="-3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2CC21DE-18E4-290F-2A7C-0AD405D03CA2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434" name="Picture 2" descr="Quick intro to docker-compose - Dots and Brackets: Code Blog">
            <a:extLst>
              <a:ext uri="{FF2B5EF4-FFF2-40B4-BE49-F238E27FC236}">
                <a16:creationId xmlns:a16="http://schemas.microsoft.com/office/drawing/2014/main" id="{C5D42F68-D452-118E-A04D-670F2FADBE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5801" y="3121111"/>
            <a:ext cx="2123401" cy="2314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50EF662-23CD-444B-97C6-7C951E913868}"/>
              </a:ext>
            </a:extLst>
          </p:cNvPr>
          <p:cNvSpPr txBox="1"/>
          <p:nvPr/>
        </p:nvSpPr>
        <p:spPr>
          <a:xfrm>
            <a:off x="846814" y="1257095"/>
            <a:ext cx="937154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b="0" i="0" dirty="0">
                <a:solidFill>
                  <a:srgbClr val="212529"/>
                </a:solidFill>
                <a:effectLst/>
                <a:latin typeface="-apple-system"/>
              </a:rPr>
              <a:t> </a:t>
            </a:r>
            <a:r>
              <a:rPr lang="ko-KR" altLang="en-US" sz="2000" dirty="0">
                <a:solidFill>
                  <a:srgbClr val="212529"/>
                </a:solidFill>
                <a:latin typeface="-apple-system"/>
              </a:rPr>
              <a:t>▶ </a:t>
            </a:r>
            <a:r>
              <a:rPr lang="ko-KR" altLang="en-US" sz="2000" b="0" i="0" dirty="0">
                <a:solidFill>
                  <a:srgbClr val="212529"/>
                </a:solidFill>
                <a:effectLst/>
                <a:latin typeface="-apple-system"/>
              </a:rPr>
              <a:t>단일 서버에서 여러 개의 컨테이너를 하나의 서비스로 정의해 컨테이너의 묶음으로 관리할 수 있는 작업 환경을 제공하는 관리 도구</a:t>
            </a:r>
            <a:endParaRPr lang="ko-KR" altLang="en-US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0D17B0-6767-4D2D-902C-3B026197EB37}"/>
              </a:ext>
            </a:extLst>
          </p:cNvPr>
          <p:cNvSpPr txBox="1"/>
          <p:nvPr/>
        </p:nvSpPr>
        <p:spPr>
          <a:xfrm>
            <a:off x="8707749" y="5435687"/>
            <a:ext cx="18314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docker compose</a:t>
            </a:r>
            <a:endParaRPr lang="ko-KR" altLang="en-US" dirty="0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51972CD7-2143-3C95-F65F-FE2E455E9975}"/>
              </a:ext>
            </a:extLst>
          </p:cNvPr>
          <p:cNvCxnSpPr>
            <a:cxnSpLocks/>
            <a:stCxn id="18434" idx="1"/>
            <a:endCxn id="10242" idx="3"/>
          </p:cNvCxnSpPr>
          <p:nvPr/>
        </p:nvCxnSpPr>
        <p:spPr>
          <a:xfrm flipH="1">
            <a:off x="6640257" y="4278399"/>
            <a:ext cx="1775544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4" descr="MySQL 강좌 : 제 1강 - 소개 및 설치 - YUN DAE HEE">
            <a:extLst>
              <a:ext uri="{FF2B5EF4-FFF2-40B4-BE49-F238E27FC236}">
                <a16:creationId xmlns:a16="http://schemas.microsoft.com/office/drawing/2014/main" id="{3ABC26D8-B921-F861-3026-B2DA5E544B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0112" y="2174310"/>
            <a:ext cx="1385888" cy="92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 descr="파이썬 - 무료 브랜드 및 로고개 아이콘">
            <a:extLst>
              <a:ext uri="{FF2B5EF4-FFF2-40B4-BE49-F238E27FC236}">
                <a16:creationId xmlns:a16="http://schemas.microsoft.com/office/drawing/2014/main" id="{F757CC41-4AED-28D5-AC65-9AEAF043D2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9134" y="2353767"/>
            <a:ext cx="707886" cy="70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0" name="Picture 10" descr="Nodejs - 무료 브랜드 및 로고개 아이콘">
            <a:extLst>
              <a:ext uri="{FF2B5EF4-FFF2-40B4-BE49-F238E27FC236}">
                <a16:creationId xmlns:a16="http://schemas.microsoft.com/office/drawing/2014/main" id="{235DFFC3-A01F-2DAA-4F5C-7CD91B72A7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4228" y="3892336"/>
            <a:ext cx="707887" cy="70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8" name="Picture 18" descr="425 Django Icons - Free in SVG, PNG, ICO - IconScout">
            <a:extLst>
              <a:ext uri="{FF2B5EF4-FFF2-40B4-BE49-F238E27FC236}">
                <a16:creationId xmlns:a16="http://schemas.microsoft.com/office/drawing/2014/main" id="{3BDCC372-A0DE-5DFB-EBAE-AEB1FA6B0A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8045" y="3830202"/>
            <a:ext cx="770021" cy="770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1632F039-D711-593C-8E2A-2B48925E7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017294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6177B3-B4AF-F76C-41B0-9B9310FB19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9A320478-C9C4-7F57-40C0-76BC697CAF1E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EEDB0EFA-E56E-4473-6ACE-F797A2BC57BE}"/>
              </a:ext>
            </a:extLst>
          </p:cNvPr>
          <p:cNvSpPr txBox="1"/>
          <p:nvPr/>
        </p:nvSpPr>
        <p:spPr>
          <a:xfrm>
            <a:off x="144378" y="272716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EB7212-12D5-514F-7C2B-A0834D966612}"/>
              </a:ext>
            </a:extLst>
          </p:cNvPr>
          <p:cNvSpPr txBox="1"/>
          <p:nvPr/>
        </p:nvSpPr>
        <p:spPr>
          <a:xfrm>
            <a:off x="1163052" y="272716"/>
            <a:ext cx="43779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</a:rPr>
              <a:t>Docker  Compose</a:t>
            </a:r>
            <a:r>
              <a:rPr lang="ko-KR" altLang="en-US" sz="2800" b="1" spc="-300" dirty="0">
                <a:solidFill>
                  <a:schemeClr val="accent1"/>
                </a:solidFill>
              </a:rPr>
              <a:t> 왜 써야 하나요</a:t>
            </a:r>
            <a:r>
              <a:rPr lang="en-US" altLang="ko-KR" sz="2800" b="1" spc="-300" dirty="0">
                <a:solidFill>
                  <a:schemeClr val="accent1"/>
                </a:solidFill>
              </a:rPr>
              <a:t>?</a:t>
            </a:r>
            <a:endParaRPr lang="ko-KR" altLang="en-US" sz="2800" b="1" spc="-3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2CC21DE-18E4-290F-2A7C-0AD405D03CA2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37AC67A1-7629-B924-BB92-DF3C51FCCF5A}"/>
              </a:ext>
            </a:extLst>
          </p:cNvPr>
          <p:cNvSpPr txBox="1"/>
          <p:nvPr/>
        </p:nvSpPr>
        <p:spPr>
          <a:xfrm>
            <a:off x="1163052" y="1018386"/>
            <a:ext cx="937154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b="0" i="0" dirty="0">
                <a:solidFill>
                  <a:srgbClr val="212529"/>
                </a:solidFill>
                <a:effectLst/>
                <a:latin typeface="-apple-system"/>
              </a:rPr>
              <a:t> </a:t>
            </a:r>
            <a:r>
              <a:rPr lang="ko-KR" altLang="en-US" sz="2000" dirty="0">
                <a:solidFill>
                  <a:srgbClr val="212529"/>
                </a:solidFill>
                <a:latin typeface="-apple-system"/>
              </a:rPr>
              <a:t>▶ 여러 개의 컨테이너가 하나의 어플리케이션으로 동작할 때 </a:t>
            </a:r>
            <a:r>
              <a:rPr lang="en-US" altLang="ko-KR" sz="2000" dirty="0">
                <a:solidFill>
                  <a:srgbClr val="212529"/>
                </a:solidFill>
                <a:latin typeface="-apple-system"/>
              </a:rPr>
              <a:t>docker compose </a:t>
            </a:r>
            <a:r>
              <a:rPr lang="ko-KR" altLang="en-US" sz="2000" dirty="0">
                <a:solidFill>
                  <a:srgbClr val="212529"/>
                </a:solidFill>
                <a:latin typeface="-apple-system"/>
              </a:rPr>
              <a:t>를 사용하지 않는다면</a:t>
            </a:r>
            <a:r>
              <a:rPr lang="en-US" altLang="ko-KR" sz="2000" dirty="0">
                <a:solidFill>
                  <a:srgbClr val="212529"/>
                </a:solidFill>
                <a:latin typeface="-apple-system"/>
              </a:rPr>
              <a:t>, </a:t>
            </a:r>
            <a:r>
              <a:rPr lang="ko-KR" altLang="en-US" sz="2000" dirty="0">
                <a:solidFill>
                  <a:srgbClr val="212529"/>
                </a:solidFill>
                <a:latin typeface="-apple-system"/>
              </a:rPr>
              <a:t>각각의 컨테이너를 하나씩 명령어를 통해 생성해야 되는 </a:t>
            </a:r>
            <a:r>
              <a:rPr lang="ko-KR" altLang="en-US" sz="2000" dirty="0">
                <a:solidFill>
                  <a:srgbClr val="FF0000"/>
                </a:solidFill>
                <a:latin typeface="-apple-system"/>
              </a:rPr>
              <a:t>번거로움</a:t>
            </a:r>
            <a:endParaRPr lang="ko-KR" altLang="en-US" sz="2000" dirty="0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3BDB3A4-D238-72C9-541B-762D0CA344AA}"/>
              </a:ext>
            </a:extLst>
          </p:cNvPr>
          <p:cNvSpPr txBox="1"/>
          <p:nvPr/>
        </p:nvSpPr>
        <p:spPr>
          <a:xfrm>
            <a:off x="1163052" y="2022543"/>
            <a:ext cx="61280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Flask </a:t>
            </a:r>
            <a:r>
              <a:rPr lang="ko-KR" altLang="en-US" dirty="0"/>
              <a:t>애플리케이션을 실행하는 명령어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2852378-9C01-A8AE-B2A7-037F7EED2C8C}"/>
              </a:ext>
            </a:extLst>
          </p:cNvPr>
          <p:cNvSpPr txBox="1"/>
          <p:nvPr/>
        </p:nvSpPr>
        <p:spPr>
          <a:xfrm>
            <a:off x="1294730" y="4192861"/>
            <a:ext cx="61280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Nginx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를 실행하는 명령어</a:t>
            </a:r>
            <a:endParaRPr lang="ko-KR" altLang="en-US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0289B334-2D9A-5709-2B9C-AB4D47A416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4730" y="2722522"/>
            <a:ext cx="8863964" cy="369332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C7A317CE-CBE7-285A-CD74-9C1AAA32C4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4730" y="3503893"/>
            <a:ext cx="8863964" cy="302361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552E0C54-DD7C-EA3E-E3FA-EF5920E957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4730" y="4721766"/>
            <a:ext cx="9032256" cy="454067"/>
          </a:xfrm>
          <a:prstGeom prst="rect">
            <a:avLst/>
          </a:prstGeom>
        </p:spPr>
      </p:pic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34C849E-1B8E-4BED-3D9D-4F83D08A3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006341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6177B3-B4AF-F76C-41B0-9B9310FB19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9A320478-C9C4-7F57-40C0-76BC697CAF1E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EEDB0EFA-E56E-4473-6ACE-F797A2BC57BE}"/>
              </a:ext>
            </a:extLst>
          </p:cNvPr>
          <p:cNvSpPr txBox="1"/>
          <p:nvPr/>
        </p:nvSpPr>
        <p:spPr>
          <a:xfrm>
            <a:off x="144378" y="272716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EB7212-12D5-514F-7C2B-A0834D966612}"/>
              </a:ext>
            </a:extLst>
          </p:cNvPr>
          <p:cNvSpPr txBox="1"/>
          <p:nvPr/>
        </p:nvSpPr>
        <p:spPr>
          <a:xfrm>
            <a:off x="1163052" y="272716"/>
            <a:ext cx="43346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</a:rPr>
              <a:t>Docker  Compose </a:t>
            </a:r>
            <a:r>
              <a:rPr lang="ko-KR" altLang="en-US" sz="2800" b="1" spc="-300" dirty="0">
                <a:solidFill>
                  <a:schemeClr val="accent1"/>
                </a:solidFill>
              </a:rPr>
              <a:t>가 무엇인가요</a:t>
            </a:r>
            <a:r>
              <a:rPr lang="en-US" altLang="ko-KR" sz="2800" b="1" spc="-300" dirty="0">
                <a:solidFill>
                  <a:schemeClr val="accent1"/>
                </a:solidFill>
              </a:rPr>
              <a:t>?</a:t>
            </a:r>
            <a:endParaRPr lang="ko-KR" altLang="en-US" sz="2800" b="1" spc="-3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2CC21DE-18E4-290F-2A7C-0AD405D03CA2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389E4FE-7D31-55FF-E3FD-C791CB720E2F}"/>
              </a:ext>
            </a:extLst>
          </p:cNvPr>
          <p:cNvSpPr txBox="1"/>
          <p:nvPr/>
        </p:nvSpPr>
        <p:spPr>
          <a:xfrm>
            <a:off x="1183992" y="908229"/>
            <a:ext cx="61280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docker-compose</a:t>
            </a:r>
            <a:r>
              <a:rPr lang="ko-KR" altLang="en-US" dirty="0"/>
              <a:t>파일로 한번에 관리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425FB1B-C6C6-F339-B2AB-7E69B54D75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624" y="1238991"/>
            <a:ext cx="4719504" cy="5071709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3569B992-51C6-4BD1-2671-E634F727C3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6993004"/>
              </p:ext>
            </p:extLst>
          </p:nvPr>
        </p:nvGraphicFramePr>
        <p:xfrm>
          <a:off x="6096000" y="1244458"/>
          <a:ext cx="5266442" cy="5052613"/>
        </p:xfrm>
        <a:graphic>
          <a:graphicData uri="http://schemas.openxmlformats.org/drawingml/2006/table">
            <a:tbl>
              <a:tblPr/>
              <a:tblGrid>
                <a:gridCol w="1818786">
                  <a:extLst>
                    <a:ext uri="{9D8B030D-6E8A-4147-A177-3AD203B41FA5}">
                      <a16:colId xmlns:a16="http://schemas.microsoft.com/office/drawing/2014/main" val="1426620748"/>
                    </a:ext>
                  </a:extLst>
                </a:gridCol>
                <a:gridCol w="3447656">
                  <a:extLst>
                    <a:ext uri="{9D8B030D-6E8A-4147-A177-3AD203B41FA5}">
                      <a16:colId xmlns:a16="http://schemas.microsoft.com/office/drawing/2014/main" val="675810424"/>
                    </a:ext>
                  </a:extLst>
                </a:gridCol>
              </a:tblGrid>
              <a:tr h="378687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2000" b="1" dirty="0">
                          <a:effectLst/>
                        </a:rPr>
                        <a:t>문법</a:t>
                      </a:r>
                    </a:p>
                  </a:txBody>
                  <a:tcPr marL="56511" marR="56511" marT="28255" marB="2825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2000" b="1" dirty="0">
                          <a:effectLst/>
                        </a:rPr>
                        <a:t>설명</a:t>
                      </a:r>
                    </a:p>
                  </a:txBody>
                  <a:tcPr marL="56511" marR="56511" marT="28255" marB="2825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0873068"/>
                  </a:ext>
                </a:extLst>
              </a:tr>
              <a:tr h="634255">
                <a:tc>
                  <a:txBody>
                    <a:bodyPr/>
                    <a:lstStyle/>
                    <a:p>
                      <a:pPr algn="ctr" fontAlgn="base"/>
                      <a:r>
                        <a:rPr lang="en-US" altLang="ko-KR" sz="1800" dirty="0">
                          <a:effectLst/>
                          <a:latin typeface="Amasis MT Pro Black" panose="020F0502020204030204" pitchFamily="18" charset="0"/>
                        </a:rPr>
                        <a:t>services</a:t>
                      </a:r>
                    </a:p>
                  </a:txBody>
                  <a:tcPr marL="56511" marR="56511" marT="28255" marB="2825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여러 서비스를 정의할 때 사용</a:t>
                      </a:r>
                      <a:endParaRPr lang="en-US" altLang="ko-KR" sz="1100" dirty="0">
                        <a:effectLst/>
                      </a:endParaRPr>
                    </a:p>
                  </a:txBody>
                  <a:tcPr marL="56511" marR="56511" marT="28255" marB="2825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7367619"/>
                  </a:ext>
                </a:extLst>
              </a:tr>
              <a:tr h="634255">
                <a:tc>
                  <a:txBody>
                    <a:bodyPr/>
                    <a:lstStyle/>
                    <a:p>
                      <a:pPr algn="ctr" fontAlgn="base"/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Amasis MT Pro Black" panose="020F0502020204030204" pitchFamily="18" charset="0"/>
                          <a:ea typeface="+mn-ea"/>
                          <a:cs typeface="+mn-cs"/>
                        </a:rPr>
                        <a:t>build</a:t>
                      </a:r>
                      <a:endParaRPr lang="en-US" altLang="ko-KR" sz="1800" dirty="0">
                        <a:effectLst/>
                        <a:latin typeface="Amasis MT Pro Black" panose="020F0502020204030204" pitchFamily="18" charset="0"/>
                      </a:endParaRPr>
                    </a:p>
                  </a:txBody>
                  <a:tcPr marL="56511" marR="56511" marT="28255" marB="2825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Dockerfile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을 통해 컨테이너 이미지를 빌드</a:t>
                      </a:r>
                      <a:endParaRPr lang="en-US" altLang="ko-KR" sz="1100" dirty="0">
                        <a:effectLst/>
                      </a:endParaRPr>
                    </a:p>
                  </a:txBody>
                  <a:tcPr marL="56511" marR="56511" marT="28255" marB="2825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3651264"/>
                  </a:ext>
                </a:extLst>
              </a:tr>
              <a:tr h="921768">
                <a:tc>
                  <a:txBody>
                    <a:bodyPr/>
                    <a:lstStyle/>
                    <a:p>
                      <a:pPr algn="ctr" fontAlgn="base"/>
                      <a:r>
                        <a:rPr lang="en-US" altLang="ko-KR" sz="1800" b="0" i="0" kern="1200" dirty="0" err="1">
                          <a:solidFill>
                            <a:schemeClr val="tx1"/>
                          </a:solidFill>
                          <a:effectLst/>
                          <a:latin typeface="Amasis MT Pro Black" panose="020F0502020204030204" pitchFamily="18" charset="0"/>
                          <a:ea typeface="+mn-ea"/>
                          <a:cs typeface="+mn-cs"/>
                        </a:rPr>
                        <a:t>Context&amp;dockerfile</a:t>
                      </a:r>
                      <a:endParaRPr lang="en-US" sz="1800" dirty="0">
                        <a:effectLst/>
                        <a:latin typeface="Amasis MT Pro Black" panose="020F0502020204030204" pitchFamily="18" charset="0"/>
                      </a:endParaRPr>
                    </a:p>
                  </a:txBody>
                  <a:tcPr marL="56511" marR="56511" marT="28255" marB="2825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Dockerfile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 위치한 디렉토리를 지정하고</a:t>
                      </a: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dockerfile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은 사용할 </a:t>
                      </a:r>
                      <a:r>
                        <a:rPr lang="en-US" altLang="ko-KR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Dockerfile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을 지정</a:t>
                      </a:r>
                      <a:endParaRPr lang="en-US" altLang="ko-KR" sz="1100" dirty="0">
                        <a:effectLst/>
                      </a:endParaRPr>
                    </a:p>
                  </a:txBody>
                  <a:tcPr marL="56511" marR="56511" marT="28255" marB="2825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8114058"/>
                  </a:ext>
                </a:extLst>
              </a:tr>
              <a:tr h="357042">
                <a:tc>
                  <a:txBody>
                    <a:bodyPr/>
                    <a:lstStyle/>
                    <a:p>
                      <a:pPr algn="ctr" fontAlgn="base"/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Amasis MT Pro Black" panose="020F0502020204030204" pitchFamily="18" charset="0"/>
                          <a:ea typeface="+mn-ea"/>
                          <a:cs typeface="+mn-cs"/>
                        </a:rPr>
                        <a:t>ports</a:t>
                      </a:r>
                      <a:endParaRPr lang="en-US" sz="1800" dirty="0">
                        <a:effectLst/>
                        <a:latin typeface="Amasis MT Pro Black" panose="020F0502020204030204" pitchFamily="18" charset="0"/>
                      </a:endParaRPr>
                    </a:p>
                  </a:txBody>
                  <a:tcPr marL="56511" marR="56511" marT="28255" marB="2825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호스트와 컨테이너 간 포트 매핑</a:t>
                      </a:r>
                      <a:endParaRPr lang="en-US" altLang="ko-KR" sz="1100" dirty="0">
                        <a:effectLst/>
                      </a:endParaRPr>
                    </a:p>
                  </a:txBody>
                  <a:tcPr marL="56511" marR="56511" marT="28255" marB="2825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5387002"/>
                  </a:ext>
                </a:extLst>
              </a:tr>
              <a:tr h="634255">
                <a:tc>
                  <a:txBody>
                    <a:bodyPr/>
                    <a:lstStyle/>
                    <a:p>
                      <a:pPr algn="ctr" fontAlgn="base"/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Amasis MT Pro Black" panose="020F0502020204030204" pitchFamily="18" charset="0"/>
                          <a:ea typeface="+mn-ea"/>
                          <a:cs typeface="+mn-cs"/>
                        </a:rPr>
                        <a:t>volumes</a:t>
                      </a:r>
                      <a:endParaRPr lang="en-US" altLang="ko-KR" sz="1800" dirty="0">
                        <a:effectLst/>
                        <a:latin typeface="Amasis MT Pro Black" panose="020F0502020204030204" pitchFamily="18" charset="0"/>
                      </a:endParaRPr>
                    </a:p>
                  </a:txBody>
                  <a:tcPr marL="56511" marR="56511" marT="28255" marB="2825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호스트의 디렉토리를 컨테이너 내부의 디렉토리와 공유</a:t>
                      </a:r>
                      <a:endParaRPr lang="en-US" altLang="ko-KR" sz="1100" dirty="0">
                        <a:effectLst/>
                      </a:endParaRPr>
                    </a:p>
                  </a:txBody>
                  <a:tcPr marL="56511" marR="56511" marT="28255" marB="2825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5663288"/>
                  </a:ext>
                </a:extLst>
              </a:tr>
              <a:tr h="634255">
                <a:tc>
                  <a:txBody>
                    <a:bodyPr/>
                    <a:lstStyle/>
                    <a:p>
                      <a:pPr algn="ctr" fontAlgn="base"/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Amasis MT Pro Black" panose="020F0502020204030204" pitchFamily="18" charset="0"/>
                          <a:ea typeface="+mn-ea"/>
                          <a:cs typeface="+mn-cs"/>
                        </a:rPr>
                        <a:t>environment</a:t>
                      </a:r>
                      <a:endParaRPr lang="en-US" altLang="ko-KR" sz="1800" dirty="0">
                        <a:effectLst/>
                        <a:latin typeface="Amasis MT Pro Black" panose="020F0502020204030204" pitchFamily="18" charset="0"/>
                      </a:endParaRPr>
                    </a:p>
                  </a:txBody>
                  <a:tcPr marL="56511" marR="56511" marT="28255" marB="2825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컨테이너 내부에서 사용할 환경 변수를 설정</a:t>
                      </a:r>
                      <a:endParaRPr lang="en-US" altLang="ko-KR" sz="1100" dirty="0">
                        <a:effectLst/>
                      </a:endParaRPr>
                    </a:p>
                  </a:txBody>
                  <a:tcPr marL="56511" marR="56511" marT="28255" marB="2825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847209"/>
                  </a:ext>
                </a:extLst>
              </a:tr>
              <a:tr h="623166">
                <a:tc>
                  <a:txBody>
                    <a:bodyPr/>
                    <a:lstStyle/>
                    <a:p>
                      <a:pPr algn="ctr" fontAlgn="base"/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Amasis MT Pro Black" panose="020F0502020204030204" pitchFamily="18" charset="0"/>
                          <a:ea typeface="+mn-ea"/>
                          <a:cs typeface="+mn-cs"/>
                        </a:rPr>
                        <a:t>networks</a:t>
                      </a:r>
                      <a:endParaRPr lang="en-US" altLang="ko-KR" sz="1800" dirty="0">
                        <a:effectLst/>
                        <a:latin typeface="Amasis MT Pro Black" panose="020F0502020204030204" pitchFamily="18" charset="0"/>
                      </a:endParaRPr>
                    </a:p>
                  </a:txBody>
                  <a:tcPr marL="56511" marR="56511" marT="28255" marB="2825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ko-KR" altLang="en-US" sz="1800" dirty="0">
                          <a:effectLst/>
                        </a:rPr>
                        <a:t>서비스가 사용할 네트워크를 지정</a:t>
                      </a:r>
                      <a:endParaRPr lang="en-US" altLang="ko-KR" sz="1800" dirty="0">
                        <a:effectLst/>
                      </a:endParaRPr>
                    </a:p>
                  </a:txBody>
                  <a:tcPr marL="56511" marR="56511" marT="28255" marB="2825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3501002"/>
                  </a:ext>
                </a:extLst>
              </a:tr>
              <a:tr h="234930">
                <a:tc>
                  <a:txBody>
                    <a:bodyPr/>
                    <a:lstStyle/>
                    <a:p>
                      <a:pPr fontAlgn="base"/>
                      <a:endParaRPr lang="en-US" altLang="ko-KR" sz="1100" dirty="0">
                        <a:effectLst/>
                      </a:endParaRPr>
                    </a:p>
                  </a:txBody>
                  <a:tcPr marL="56511" marR="56511" marT="28255" marB="2825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endParaRPr lang="en-US" altLang="ko-KR" sz="1100" dirty="0">
                        <a:effectLst/>
                      </a:endParaRPr>
                    </a:p>
                  </a:txBody>
                  <a:tcPr marL="56511" marR="56511" marT="28255" marB="2825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778950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2211D9A-391A-06E0-8147-326E5DC88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881447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6177B3-B4AF-F76C-41B0-9B9310FB19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9A320478-C9C4-7F57-40C0-76BC697CAF1E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EEDB0EFA-E56E-4473-6ACE-F797A2BC57BE}"/>
              </a:ext>
            </a:extLst>
          </p:cNvPr>
          <p:cNvSpPr txBox="1"/>
          <p:nvPr/>
        </p:nvSpPr>
        <p:spPr>
          <a:xfrm>
            <a:off x="144378" y="272716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EB7212-12D5-514F-7C2B-A0834D966612}"/>
              </a:ext>
            </a:extLst>
          </p:cNvPr>
          <p:cNvSpPr txBox="1"/>
          <p:nvPr/>
        </p:nvSpPr>
        <p:spPr>
          <a:xfrm>
            <a:off x="1163052" y="272716"/>
            <a:ext cx="43346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</a:rPr>
              <a:t>Docker  Compose </a:t>
            </a:r>
            <a:r>
              <a:rPr lang="ko-KR" altLang="en-US" sz="2800" b="1" spc="-300" dirty="0">
                <a:solidFill>
                  <a:schemeClr val="accent1"/>
                </a:solidFill>
              </a:rPr>
              <a:t>가 무엇인가요</a:t>
            </a:r>
            <a:r>
              <a:rPr lang="en-US" altLang="ko-KR" sz="2800" b="1" spc="-300" dirty="0">
                <a:solidFill>
                  <a:schemeClr val="accent1"/>
                </a:solidFill>
              </a:rPr>
              <a:t>?</a:t>
            </a:r>
            <a:endParaRPr lang="ko-KR" altLang="en-US" sz="2800" b="1" spc="-3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2CC21DE-18E4-290F-2A7C-0AD405D03CA2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>
            <a:extLst>
              <a:ext uri="{FF2B5EF4-FFF2-40B4-BE49-F238E27FC236}">
                <a16:creationId xmlns:a16="http://schemas.microsoft.com/office/drawing/2014/main" id="{582F4706-6F4E-577C-702F-B0F279A418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3052" y="1605208"/>
            <a:ext cx="9816283" cy="36932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BC7F28F-0FAF-8EF9-24A0-61D6E32AB658}"/>
              </a:ext>
            </a:extLst>
          </p:cNvPr>
          <p:cNvSpPr txBox="1"/>
          <p:nvPr/>
        </p:nvSpPr>
        <p:spPr>
          <a:xfrm>
            <a:off x="1163052" y="1154358"/>
            <a:ext cx="73632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0" dirty="0">
                <a:solidFill>
                  <a:srgbClr val="0D0D0D"/>
                </a:solidFill>
                <a:effectLst/>
                <a:latin typeface="Söhne Mono"/>
              </a:rPr>
              <a:t>$</a:t>
            </a:r>
            <a:r>
              <a:rPr lang="en-US" altLang="ko-KR" b="1" dirty="0">
                <a:solidFill>
                  <a:srgbClr val="0D0D0D"/>
                </a:solidFill>
                <a:latin typeface="Söhne Mono"/>
              </a:rPr>
              <a:t> docker compose up –d  #</a:t>
            </a:r>
            <a:r>
              <a:rPr lang="ko-KR" altLang="en-US" b="1" dirty="0">
                <a:solidFill>
                  <a:srgbClr val="0D0D0D"/>
                </a:solidFill>
                <a:latin typeface="Söhne Mono"/>
              </a:rPr>
              <a:t>여러 컨테이너를 한번에</a:t>
            </a:r>
            <a:r>
              <a:rPr lang="en-US" altLang="ko-KR" b="1" dirty="0">
                <a:solidFill>
                  <a:srgbClr val="0D0D0D"/>
                </a:solidFill>
                <a:latin typeface="Söhne Mono"/>
              </a:rPr>
              <a:t> </a:t>
            </a:r>
            <a:r>
              <a:rPr lang="ko-KR" altLang="en-US" b="1" dirty="0">
                <a:solidFill>
                  <a:srgbClr val="0D0D0D"/>
                </a:solidFill>
                <a:latin typeface="Söhne Mono"/>
              </a:rPr>
              <a:t>실행</a:t>
            </a:r>
            <a:endParaRPr lang="ko-KR" altLang="en-US" dirty="0"/>
          </a:p>
        </p:txBody>
      </p:sp>
      <p:pic>
        <p:nvPicPr>
          <p:cNvPr id="15" name="Picture 2" descr="Docker) Docker Compose에 대해서 간단하게 알아보기">
            <a:extLst>
              <a:ext uri="{FF2B5EF4-FFF2-40B4-BE49-F238E27FC236}">
                <a16:creationId xmlns:a16="http://schemas.microsoft.com/office/drawing/2014/main" id="{5B56CFF8-A6E2-287B-7F89-3A022FAEA2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282" y="2269960"/>
            <a:ext cx="5717975" cy="4016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Quick intro to docker-compose - Dots and Brackets: Code Blog">
            <a:extLst>
              <a:ext uri="{FF2B5EF4-FFF2-40B4-BE49-F238E27FC236}">
                <a16:creationId xmlns:a16="http://schemas.microsoft.com/office/drawing/2014/main" id="{CCDE7F0A-A8D2-D780-95DC-DF0CE60E3F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5801" y="3121111"/>
            <a:ext cx="2123401" cy="2314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CB933BCD-A8FE-0A91-5BB8-B3140CE35685}"/>
              </a:ext>
            </a:extLst>
          </p:cNvPr>
          <p:cNvCxnSpPr>
            <a:cxnSpLocks/>
            <a:stCxn id="16" idx="1"/>
            <a:endCxn id="15" idx="3"/>
          </p:cNvCxnSpPr>
          <p:nvPr/>
        </p:nvCxnSpPr>
        <p:spPr>
          <a:xfrm flipH="1">
            <a:off x="6640257" y="4278399"/>
            <a:ext cx="1775544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41E9B34-6D76-5590-92C1-987791D06A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854059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6177B3-B4AF-F76C-41B0-9B9310FB19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9A320478-C9C4-7F57-40C0-76BC697CAF1E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EEDB0EFA-E56E-4473-6ACE-F797A2BC57BE}"/>
              </a:ext>
            </a:extLst>
          </p:cNvPr>
          <p:cNvSpPr txBox="1"/>
          <p:nvPr/>
        </p:nvSpPr>
        <p:spPr>
          <a:xfrm>
            <a:off x="144378" y="272716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EB7212-12D5-514F-7C2B-A0834D966612}"/>
              </a:ext>
            </a:extLst>
          </p:cNvPr>
          <p:cNvSpPr txBox="1"/>
          <p:nvPr/>
        </p:nvSpPr>
        <p:spPr>
          <a:xfrm>
            <a:off x="1163052" y="272716"/>
            <a:ext cx="23950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</a:rPr>
              <a:t>Docker </a:t>
            </a:r>
            <a:r>
              <a:rPr lang="ko-KR" altLang="en-US" sz="2800" b="1" spc="-300" dirty="0">
                <a:solidFill>
                  <a:schemeClr val="accent1"/>
                </a:solidFill>
              </a:rPr>
              <a:t>네트워크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2CC21DE-18E4-290F-2A7C-0AD405D03CA2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>
            <a:extLst>
              <a:ext uri="{FF2B5EF4-FFF2-40B4-BE49-F238E27FC236}">
                <a16:creationId xmlns:a16="http://schemas.microsoft.com/office/drawing/2014/main" id="{9B10237C-D625-743B-AE4C-334E39B416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519" y="1052692"/>
            <a:ext cx="7180829" cy="4005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3">
            <a:extLst>
              <a:ext uri="{FF2B5EF4-FFF2-40B4-BE49-F238E27FC236}">
                <a16:creationId xmlns:a16="http://schemas.microsoft.com/office/drawing/2014/main" id="{47A10C79-548C-14AA-7411-1A92356B0D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3519" y="4965723"/>
            <a:ext cx="2505814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latin typeface="Arial" panose="020B0604020202020204" pitchFamily="34" charset="0"/>
                <a:ea typeface="-apple-system"/>
              </a:rPr>
              <a:t>해당 이미지는 일반적인 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latin typeface="Arial Unicode MS"/>
                <a:ea typeface="Fira Mono" panose="020B0509050000020004" pitchFamily="49" charset="0"/>
              </a:rPr>
              <a:t>네트워크 인터페이스 계층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ko-KR" altLang="ko-KR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D0BA8CE-017D-6038-9110-D0C2E26F65C8}"/>
              </a:ext>
            </a:extLst>
          </p:cNvPr>
          <p:cNvSpPr txBox="1"/>
          <p:nvPr/>
        </p:nvSpPr>
        <p:spPr>
          <a:xfrm>
            <a:off x="1063519" y="5252263"/>
            <a:ext cx="100125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latin typeface="Arial Unicode MS"/>
                <a:ea typeface="Fira Mono" panose="020B0509050000020004" pitchFamily="49" charset="0"/>
              </a:rPr>
              <a:t>네트워크 인터페이스(Network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212529"/>
                </a:solidFill>
                <a:effectLst/>
                <a:latin typeface="Arial Unicode MS"/>
                <a:ea typeface="Fira Mono" panose="020B0509050000020004" pitchFamily="49" charset="0"/>
              </a:rPr>
              <a:t>Interface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latin typeface="Arial Unicode MS"/>
                <a:ea typeface="Fira Mono" panose="020B0509050000020004" pitchFamily="49" charset="0"/>
              </a:rPr>
              <a:t>)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 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latin typeface="Arial" panose="020B0604020202020204" pitchFamily="34" charset="0"/>
                <a:ea typeface="-apple-system"/>
              </a:rPr>
              <a:t>란 </a:t>
            </a:r>
            <a:r>
              <a:rPr kumimoji="0" lang="ko-KR" altLang="ko-KR" sz="1800" b="0" i="1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latin typeface="Arial" panose="020B0604020202020204" pitchFamily="34" charset="0"/>
                <a:ea typeface="-apple-system"/>
              </a:rPr>
              <a:t>컴퓨터나 장치가 네트워크와 상호작용하기 위한 연결점이며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latin typeface="Arial" panose="020B0604020202020204" pitchFamily="34" charset="0"/>
                <a:ea typeface="-apple-system"/>
              </a:rPr>
              <a:t>, 데이터를 주고받을 수 있는 하드웨어 또는 소프트웨어 구성 요소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ko-KR" altLang="ko-KR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056B334-5DE0-89B6-2283-05E843508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22705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33696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</a:rPr>
              <a:t>Docker</a:t>
            </a:r>
            <a:r>
              <a:rPr lang="ko-KR" altLang="en-US" sz="2800" b="1" spc="-300" dirty="0">
                <a:solidFill>
                  <a:schemeClr val="accent1"/>
                </a:solidFill>
              </a:rPr>
              <a:t>를 써야 되는 이유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338" name="Picture 2" descr="사람 - 무료 사용자개 아이콘">
            <a:extLst>
              <a:ext uri="{FF2B5EF4-FFF2-40B4-BE49-F238E27FC236}">
                <a16:creationId xmlns:a16="http://schemas.microsoft.com/office/drawing/2014/main" id="{DE977AAA-3670-80F4-9C45-9A09309E26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1111" y="2549876"/>
            <a:ext cx="2528207" cy="2528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 descr="사람 - 무료 사회적인개 아이콘">
            <a:extLst>
              <a:ext uri="{FF2B5EF4-FFF2-40B4-BE49-F238E27FC236}">
                <a16:creationId xmlns:a16="http://schemas.microsoft.com/office/drawing/2014/main" id="{D2059C6D-F142-B38F-E06C-ABF85F89E4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8400" y="2668672"/>
            <a:ext cx="2290617" cy="2290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말풍선: 타원형 1">
            <a:extLst>
              <a:ext uri="{FF2B5EF4-FFF2-40B4-BE49-F238E27FC236}">
                <a16:creationId xmlns:a16="http://schemas.microsoft.com/office/drawing/2014/main" id="{089D3B5F-AC2F-7380-B1E9-6A81C2CFED29}"/>
              </a:ext>
            </a:extLst>
          </p:cNvPr>
          <p:cNvSpPr/>
          <p:nvPr/>
        </p:nvSpPr>
        <p:spPr>
          <a:xfrm>
            <a:off x="2924051" y="1125499"/>
            <a:ext cx="2635827" cy="1658522"/>
          </a:xfrm>
          <a:prstGeom prst="wedgeEllipseCallout">
            <a:avLst>
              <a:gd name="adj1" fmla="val -33532"/>
              <a:gd name="adj2" fmla="val 4724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너가 부탁한 기능의 </a:t>
            </a:r>
            <a:r>
              <a:rPr lang="en-US" altLang="ko-KR" dirty="0"/>
              <a:t>python </a:t>
            </a:r>
            <a:r>
              <a:rPr lang="ko-KR" altLang="en-US" dirty="0"/>
              <a:t>환경은</a:t>
            </a:r>
            <a:r>
              <a:rPr lang="en-US" altLang="ko-KR" dirty="0"/>
              <a:t>2.xxx</a:t>
            </a:r>
            <a:r>
              <a:rPr lang="ko-KR" altLang="en-US" dirty="0"/>
              <a:t> </a:t>
            </a:r>
            <a:endParaRPr lang="en-US" altLang="ko-KR" dirty="0"/>
          </a:p>
          <a:p>
            <a:pPr algn="ctr"/>
            <a:r>
              <a:rPr lang="ko-KR" altLang="en-US" dirty="0"/>
              <a:t>버전으로 개발 했어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8" name="말풍선: 타원형 7">
            <a:extLst>
              <a:ext uri="{FF2B5EF4-FFF2-40B4-BE49-F238E27FC236}">
                <a16:creationId xmlns:a16="http://schemas.microsoft.com/office/drawing/2014/main" id="{26ACCC0C-0BFF-13E7-04C2-776109464BFB}"/>
              </a:ext>
            </a:extLst>
          </p:cNvPr>
          <p:cNvSpPr/>
          <p:nvPr/>
        </p:nvSpPr>
        <p:spPr>
          <a:xfrm>
            <a:off x="6174378" y="1219839"/>
            <a:ext cx="2330532" cy="1330037"/>
          </a:xfrm>
          <a:prstGeom prst="wedgeEllipseCallout">
            <a:avLst>
              <a:gd name="adj1" fmla="val 31014"/>
              <a:gd name="adj2" fmla="val 59431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python 1.xxx</a:t>
            </a:r>
            <a:r>
              <a:rPr lang="ko-KR" altLang="en-US" dirty="0"/>
              <a:t> </a:t>
            </a:r>
            <a:endParaRPr lang="en-US" altLang="ko-KR" dirty="0"/>
          </a:p>
          <a:p>
            <a:pPr algn="ctr"/>
            <a:r>
              <a:rPr lang="ko-KR" altLang="en-US" dirty="0"/>
              <a:t>버전으로 서비스 중인데</a:t>
            </a:r>
            <a:r>
              <a:rPr lang="en-US" altLang="ko-KR" dirty="0"/>
              <a:t>…</a:t>
            </a:r>
            <a:endParaRPr lang="ko-KR" altLang="en-US" dirty="0"/>
          </a:p>
        </p:txBody>
      </p:sp>
      <p:sp>
        <p:nvSpPr>
          <p:cNvPr id="14" name="생각 풍선: 구름 모양 13">
            <a:extLst>
              <a:ext uri="{FF2B5EF4-FFF2-40B4-BE49-F238E27FC236}">
                <a16:creationId xmlns:a16="http://schemas.microsoft.com/office/drawing/2014/main" id="{5CE81BFB-2911-40EE-42FA-17618ADC8286}"/>
              </a:ext>
            </a:extLst>
          </p:cNvPr>
          <p:cNvSpPr/>
          <p:nvPr/>
        </p:nvSpPr>
        <p:spPr>
          <a:xfrm>
            <a:off x="4577319" y="3954417"/>
            <a:ext cx="2528207" cy="1590365"/>
          </a:xfrm>
          <a:prstGeom prst="cloudCallout">
            <a:avLst>
              <a:gd name="adj1" fmla="val 84441"/>
              <a:gd name="adj2" fmla="val -39659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아</a:t>
            </a:r>
            <a:r>
              <a:rPr lang="en-US" altLang="ko-KR" dirty="0"/>
              <a:t>… </a:t>
            </a:r>
            <a:r>
              <a:rPr lang="ko-KR" altLang="en-US" dirty="0"/>
              <a:t>그럼 환경을 다시 </a:t>
            </a:r>
            <a:r>
              <a:rPr lang="ko-KR" altLang="en-US" dirty="0" err="1"/>
              <a:t>맞춰야겠네</a:t>
            </a:r>
            <a:r>
              <a:rPr lang="en-US" altLang="ko-KR" dirty="0"/>
              <a:t>…</a:t>
            </a:r>
            <a:endParaRPr lang="ko-KR" altLang="en-US" dirty="0"/>
          </a:p>
          <a:p>
            <a:pPr algn="ctr"/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833634A-87DE-1513-1047-B344B8A362EB}"/>
              </a:ext>
            </a:extLst>
          </p:cNvPr>
          <p:cNvSpPr txBox="1"/>
          <p:nvPr/>
        </p:nvSpPr>
        <p:spPr>
          <a:xfrm>
            <a:off x="2495275" y="5141154"/>
            <a:ext cx="857552" cy="369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철수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C364F92-8797-A485-B7EC-2C4019321EB7}"/>
              </a:ext>
            </a:extLst>
          </p:cNvPr>
          <p:cNvSpPr txBox="1"/>
          <p:nvPr/>
        </p:nvSpPr>
        <p:spPr>
          <a:xfrm>
            <a:off x="8330018" y="5078083"/>
            <a:ext cx="857552" cy="369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민재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98265DE-822B-650D-89CE-EEE1AA83A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106097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6177B3-B4AF-F76C-41B0-9B9310FB19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9A320478-C9C4-7F57-40C0-76BC697CAF1E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EEDB0EFA-E56E-4473-6ACE-F797A2BC57BE}"/>
              </a:ext>
            </a:extLst>
          </p:cNvPr>
          <p:cNvSpPr txBox="1"/>
          <p:nvPr/>
        </p:nvSpPr>
        <p:spPr>
          <a:xfrm>
            <a:off x="144378" y="272716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EB7212-12D5-514F-7C2B-A0834D966612}"/>
              </a:ext>
            </a:extLst>
          </p:cNvPr>
          <p:cNvSpPr txBox="1"/>
          <p:nvPr/>
        </p:nvSpPr>
        <p:spPr>
          <a:xfrm>
            <a:off x="1163052" y="272716"/>
            <a:ext cx="23950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</a:rPr>
              <a:t>Docker </a:t>
            </a:r>
            <a:r>
              <a:rPr lang="ko-KR" altLang="en-US" sz="2800" b="1" spc="-300" dirty="0">
                <a:solidFill>
                  <a:schemeClr val="accent1"/>
                </a:solidFill>
              </a:rPr>
              <a:t>네트워크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2CC21DE-18E4-290F-2A7C-0AD405D03CA2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E01FAA6E-FDAC-AFD0-4972-723B903E7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4785" y="1175655"/>
            <a:ext cx="8184015" cy="4376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CBB1953-5205-80D5-F74D-D33A6F1D0108}"/>
              </a:ext>
            </a:extLst>
          </p:cNvPr>
          <p:cNvSpPr txBox="1"/>
          <p:nvPr/>
        </p:nvSpPr>
        <p:spPr>
          <a:xfrm>
            <a:off x="1163052" y="5566761"/>
            <a:ext cx="93715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 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Docker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컨테이너 간의 통신을 관리하고 격리하기 위한 기능을 제공하는 것</a:t>
            </a:r>
            <a:endParaRPr lang="ko-KR" altLang="en-US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C644862-D19D-F7F0-35C5-9DA61A2533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709142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6177B3-B4AF-F76C-41B0-9B9310FB19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9A320478-C9C4-7F57-40C0-76BC697CAF1E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EEDB0EFA-E56E-4473-6ACE-F797A2BC57BE}"/>
              </a:ext>
            </a:extLst>
          </p:cNvPr>
          <p:cNvSpPr txBox="1"/>
          <p:nvPr/>
        </p:nvSpPr>
        <p:spPr>
          <a:xfrm>
            <a:off x="144378" y="272716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EB7212-12D5-514F-7C2B-A0834D966612}"/>
              </a:ext>
            </a:extLst>
          </p:cNvPr>
          <p:cNvSpPr txBox="1"/>
          <p:nvPr/>
        </p:nvSpPr>
        <p:spPr>
          <a:xfrm>
            <a:off x="1163052" y="272716"/>
            <a:ext cx="23950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</a:rPr>
              <a:t>Docker </a:t>
            </a:r>
            <a:r>
              <a:rPr lang="ko-KR" altLang="en-US" sz="2800" b="1" spc="-300" dirty="0">
                <a:solidFill>
                  <a:schemeClr val="accent1"/>
                </a:solidFill>
              </a:rPr>
              <a:t>네트워크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2CC21DE-18E4-290F-2A7C-0AD405D03CA2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D8CE210-6A8C-74F6-D106-AEF870FF148C}"/>
              </a:ext>
            </a:extLst>
          </p:cNvPr>
          <p:cNvSpPr txBox="1"/>
          <p:nvPr/>
        </p:nvSpPr>
        <p:spPr>
          <a:xfrm>
            <a:off x="1163052" y="1289953"/>
            <a:ext cx="9371546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ko-KR" altLang="en-US" sz="2000" dirty="0">
              <a:latin typeface="Bahnschrift SemiBold" panose="020B0502040204020203" pitchFamily="34" charset="0"/>
            </a:endParaRPr>
          </a:p>
          <a:p>
            <a:r>
              <a:rPr lang="en-US" altLang="ko-KR" sz="2000" dirty="0">
                <a:latin typeface="Bahnschrift SemiBold" panose="020B0502040204020203" pitchFamily="34" charset="0"/>
              </a:rPr>
              <a:t>- </a:t>
            </a:r>
            <a:r>
              <a:rPr lang="ko-KR" altLang="en-US" sz="2000" dirty="0">
                <a:latin typeface="Bahnschrift SemiBold" panose="020B0502040204020203" pitchFamily="34" charset="0"/>
              </a:rPr>
              <a:t>컨테이너를 시작할 때마다 호스트에 </a:t>
            </a:r>
            <a:r>
              <a:rPr lang="en-US" altLang="ko-KR" sz="2000" dirty="0" err="1">
                <a:latin typeface="Bahnschrift SemiBold" panose="020B0502040204020203" pitchFamily="34" charset="0"/>
              </a:rPr>
              <a:t>veth</a:t>
            </a:r>
            <a:r>
              <a:rPr lang="en-US" altLang="ko-KR" sz="2000" dirty="0">
                <a:latin typeface="Bahnschrift SemiBold" panose="020B0502040204020203" pitchFamily="34" charset="0"/>
              </a:rPr>
              <a:t>(Virtual Ethernet) </a:t>
            </a:r>
            <a:r>
              <a:rPr lang="ko-KR" altLang="en-US" sz="2000" dirty="0">
                <a:latin typeface="Bahnschrift SemiBold" panose="020B0502040204020203" pitchFamily="34" charset="0"/>
              </a:rPr>
              <a:t>라는 네트워크 인터페이스를 생성</a:t>
            </a:r>
          </a:p>
          <a:p>
            <a:endParaRPr lang="ko-KR" altLang="en-US" sz="2000" dirty="0">
              <a:latin typeface="Bahnschrift SemiBold" panose="020B0502040204020203" pitchFamily="34" charset="0"/>
            </a:endParaRPr>
          </a:p>
          <a:p>
            <a:r>
              <a:rPr lang="en-US" altLang="ko-KR" sz="2000" dirty="0">
                <a:latin typeface="Bahnschrift SemiBold" panose="020B0502040204020203" pitchFamily="34" charset="0"/>
              </a:rPr>
              <a:t>- </a:t>
            </a:r>
            <a:r>
              <a:rPr lang="ko-KR" altLang="en-US" sz="2000" dirty="0" err="1">
                <a:latin typeface="Bahnschrift SemiBold" panose="020B0502040204020203" pitchFamily="34" charset="0"/>
              </a:rPr>
              <a:t>도커는</a:t>
            </a:r>
            <a:r>
              <a:rPr lang="ko-KR" altLang="en-US" sz="2000" dirty="0">
                <a:latin typeface="Bahnschrift SemiBold" panose="020B0502040204020203" pitchFamily="34" charset="0"/>
              </a:rPr>
              <a:t> 각 컨테이너에 외부와의 네트워크를 제공하기 위해 컨테이너마다 가상 네트워크 인터페이스를 호스트에 생성하며 이 인터페이스의 이름은 </a:t>
            </a:r>
            <a:r>
              <a:rPr lang="en-US" altLang="ko-KR" sz="2000" dirty="0" err="1">
                <a:latin typeface="Bahnschrift SemiBold" panose="020B0502040204020203" pitchFamily="34" charset="0"/>
              </a:rPr>
              <a:t>veth</a:t>
            </a:r>
            <a:r>
              <a:rPr lang="ko-KR" altLang="en-US" sz="2000" dirty="0">
                <a:latin typeface="Bahnschrift SemiBold" panose="020B0502040204020203" pitchFamily="34" charset="0"/>
              </a:rPr>
              <a:t>로 시작</a:t>
            </a:r>
          </a:p>
          <a:p>
            <a:endParaRPr lang="ko-KR" altLang="en-US" sz="2000" dirty="0">
              <a:latin typeface="Bahnschrift SemiBold" panose="020B0502040204020203" pitchFamily="34" charset="0"/>
            </a:endParaRPr>
          </a:p>
          <a:p>
            <a:r>
              <a:rPr lang="en-US" altLang="ko-KR" sz="2000" dirty="0">
                <a:latin typeface="Bahnschrift SemiBold" panose="020B0502040204020203" pitchFamily="34" charset="0"/>
              </a:rPr>
              <a:t>- </a:t>
            </a:r>
            <a:r>
              <a:rPr lang="en-US" altLang="ko-KR" sz="2000" dirty="0" err="1">
                <a:latin typeface="Bahnschrift SemiBold" panose="020B0502040204020203" pitchFamily="34" charset="0"/>
              </a:rPr>
              <a:t>veth</a:t>
            </a:r>
            <a:r>
              <a:rPr lang="en-US" altLang="ko-KR" sz="2000" dirty="0">
                <a:latin typeface="Bahnschrift SemiBold" panose="020B0502040204020203" pitchFamily="34" charset="0"/>
              </a:rPr>
              <a:t> </a:t>
            </a:r>
            <a:r>
              <a:rPr lang="ko-KR" altLang="en-US" sz="2000" dirty="0">
                <a:latin typeface="Bahnschrift SemiBold" panose="020B0502040204020203" pitchFamily="34" charset="0"/>
              </a:rPr>
              <a:t>인터페이스는 사용자가 직접 생성할 필요는 없으며 컨테이너가 생성될 때 </a:t>
            </a:r>
            <a:r>
              <a:rPr lang="ko-KR" altLang="en-US" sz="2000" dirty="0" err="1">
                <a:latin typeface="Bahnschrift SemiBold" panose="020B0502040204020203" pitchFamily="34" charset="0"/>
              </a:rPr>
              <a:t>도커</a:t>
            </a:r>
            <a:r>
              <a:rPr lang="ko-KR" altLang="en-US" sz="2000" dirty="0">
                <a:latin typeface="Bahnschrift SemiBold" panose="020B0502040204020203" pitchFamily="34" charset="0"/>
              </a:rPr>
              <a:t> 엔진이 자동으로 생성</a:t>
            </a:r>
          </a:p>
          <a:p>
            <a:endParaRPr lang="ko-KR" altLang="en-US" sz="2000" dirty="0">
              <a:latin typeface="Bahnschrift SemiBold" panose="020B0502040204020203" pitchFamily="34" charset="0"/>
            </a:endParaRPr>
          </a:p>
          <a:p>
            <a:r>
              <a:rPr lang="en-US" altLang="ko-KR" sz="2000" dirty="0">
                <a:latin typeface="Bahnschrift SemiBold" panose="020B0502040204020203" pitchFamily="34" charset="0"/>
              </a:rPr>
              <a:t>- </a:t>
            </a:r>
            <a:r>
              <a:rPr lang="en-US" altLang="ko-KR" sz="2000" dirty="0" err="1">
                <a:latin typeface="Bahnschrift SemiBold" panose="020B0502040204020203" pitchFamily="34" charset="0"/>
              </a:rPr>
              <a:t>veth</a:t>
            </a:r>
            <a:r>
              <a:rPr lang="en-US" altLang="ko-KR" sz="2000" dirty="0">
                <a:latin typeface="Bahnschrift SemiBold" panose="020B0502040204020203" pitchFamily="34" charset="0"/>
              </a:rPr>
              <a:t> </a:t>
            </a:r>
            <a:r>
              <a:rPr lang="ko-KR" altLang="en-US" sz="2000" dirty="0">
                <a:latin typeface="Bahnschrift SemiBold" panose="020B0502040204020203" pitchFamily="34" charset="0"/>
              </a:rPr>
              <a:t>인터페이스는 호스트가 갖고 있는 </a:t>
            </a:r>
            <a:r>
              <a:rPr lang="en-US" altLang="ko-KR" sz="2000" dirty="0">
                <a:latin typeface="Bahnschrift SemiBold" panose="020B0502040204020203" pitchFamily="34" charset="0"/>
              </a:rPr>
              <a:t>eth0, eth1 </a:t>
            </a:r>
            <a:r>
              <a:rPr lang="ko-KR" altLang="en-US" sz="2000" dirty="0">
                <a:latin typeface="Bahnschrift SemiBold" panose="020B0502040204020203" pitchFamily="34" charset="0"/>
              </a:rPr>
              <a:t>등과 연결되어 있음</a:t>
            </a:r>
          </a:p>
          <a:p>
            <a:endParaRPr lang="ko-KR" altLang="en-US" sz="2000" dirty="0">
              <a:latin typeface="Bahnschrift SemiBold" panose="020B0502040204020203" pitchFamily="34" charset="0"/>
            </a:endParaRPr>
          </a:p>
          <a:p>
            <a:r>
              <a:rPr lang="en-US" altLang="ko-KR" sz="2000" dirty="0">
                <a:latin typeface="Bahnschrift SemiBold" panose="020B0502040204020203" pitchFamily="34" charset="0"/>
              </a:rPr>
              <a:t>- docker0 </a:t>
            </a:r>
            <a:r>
              <a:rPr lang="ko-KR" altLang="en-US" sz="2000" dirty="0">
                <a:latin typeface="Bahnschrift SemiBold" panose="020B0502040204020203" pitchFamily="34" charset="0"/>
              </a:rPr>
              <a:t>브리지는 각 </a:t>
            </a:r>
            <a:r>
              <a:rPr lang="en-US" altLang="ko-KR" sz="2000" dirty="0" err="1">
                <a:latin typeface="Bahnschrift SemiBold" panose="020B0502040204020203" pitchFamily="34" charset="0"/>
              </a:rPr>
              <a:t>veth</a:t>
            </a:r>
            <a:r>
              <a:rPr lang="en-US" altLang="ko-KR" sz="2000" dirty="0">
                <a:latin typeface="Bahnschrift SemiBold" panose="020B0502040204020203" pitchFamily="34" charset="0"/>
              </a:rPr>
              <a:t> </a:t>
            </a:r>
            <a:r>
              <a:rPr lang="ko-KR" altLang="en-US" sz="2000" dirty="0">
                <a:latin typeface="Bahnschrift SemiBold" panose="020B0502040204020203" pitchFamily="34" charset="0"/>
              </a:rPr>
              <a:t>인터페이스와 </a:t>
            </a:r>
            <a:r>
              <a:rPr lang="ko-KR" altLang="en-US" sz="2000" dirty="0" err="1">
                <a:latin typeface="Bahnschrift SemiBold" panose="020B0502040204020203" pitchFamily="34" charset="0"/>
              </a:rPr>
              <a:t>바인딩돼</a:t>
            </a:r>
            <a:r>
              <a:rPr lang="ko-KR" altLang="en-US" sz="2000" dirty="0">
                <a:latin typeface="Bahnschrift SemiBold" panose="020B0502040204020203" pitchFamily="34" charset="0"/>
              </a:rPr>
              <a:t> 호스트의 </a:t>
            </a:r>
            <a:r>
              <a:rPr lang="en-US" altLang="ko-KR" sz="2000" dirty="0">
                <a:latin typeface="Bahnschrift SemiBold" panose="020B0502040204020203" pitchFamily="34" charset="0"/>
              </a:rPr>
              <a:t>eth0 </a:t>
            </a:r>
            <a:r>
              <a:rPr lang="ko-KR" altLang="en-US" sz="2000" dirty="0">
                <a:latin typeface="Bahnschrift SemiBold" panose="020B0502040204020203" pitchFamily="34" charset="0"/>
              </a:rPr>
              <a:t>인터페이스와 이어주는 역할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CDF62AA-161F-A27D-BCF8-1C02F2D79D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545862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6177B3-B4AF-F76C-41B0-9B9310FB19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9A320478-C9C4-7F57-40C0-76BC697CAF1E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EEDB0EFA-E56E-4473-6ACE-F797A2BC57BE}"/>
              </a:ext>
            </a:extLst>
          </p:cNvPr>
          <p:cNvSpPr txBox="1"/>
          <p:nvPr/>
        </p:nvSpPr>
        <p:spPr>
          <a:xfrm>
            <a:off x="144378" y="272716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EB7212-12D5-514F-7C2B-A0834D966612}"/>
              </a:ext>
            </a:extLst>
          </p:cNvPr>
          <p:cNvSpPr txBox="1"/>
          <p:nvPr/>
        </p:nvSpPr>
        <p:spPr>
          <a:xfrm>
            <a:off x="1163052" y="272716"/>
            <a:ext cx="23950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</a:rPr>
              <a:t>Docker </a:t>
            </a:r>
            <a:r>
              <a:rPr lang="ko-KR" altLang="en-US" sz="2800" b="1" spc="-300" dirty="0">
                <a:solidFill>
                  <a:schemeClr val="accent1"/>
                </a:solidFill>
              </a:rPr>
              <a:t>네트워크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2CC21DE-18E4-290F-2A7C-0AD405D03CA2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CBB1953-5205-80D5-F74D-D33A6F1D0108}"/>
              </a:ext>
            </a:extLst>
          </p:cNvPr>
          <p:cNvSpPr txBox="1"/>
          <p:nvPr/>
        </p:nvSpPr>
        <p:spPr>
          <a:xfrm>
            <a:off x="990599" y="1409114"/>
            <a:ext cx="93715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현재 네트워크 목록을 확인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5EE9C85-0875-8BDE-1685-66CBA9F61A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814" y="1860561"/>
            <a:ext cx="4932948" cy="1166576"/>
          </a:xfrm>
          <a:prstGeom prst="rect">
            <a:avLst/>
          </a:prstGeom>
        </p:spPr>
      </p:pic>
      <p:pic>
        <p:nvPicPr>
          <p:cNvPr id="17410" name="Picture 2" descr="Using Flannel with Docker - 호롤리한 하루">
            <a:extLst>
              <a:ext uri="{FF2B5EF4-FFF2-40B4-BE49-F238E27FC236}">
                <a16:creationId xmlns:a16="http://schemas.microsoft.com/office/drawing/2014/main" id="{24C33AD3-8E50-F1FE-6F50-DA2A1D3AED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814" y="3159016"/>
            <a:ext cx="4266145" cy="3136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500E027-AAF4-23A9-4D64-EBF48E52E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52</a:t>
            </a:fld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30FB4A4E-E027-832F-788F-31F94B56D94C}"/>
              </a:ext>
            </a:extLst>
          </p:cNvPr>
          <p:cNvSpPr/>
          <p:nvPr/>
        </p:nvSpPr>
        <p:spPr>
          <a:xfrm>
            <a:off x="3937844" y="1860561"/>
            <a:ext cx="1841918" cy="225691"/>
          </a:xfrm>
          <a:prstGeom prst="round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661548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6177B3-B4AF-F76C-41B0-9B9310FB19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CB422345-7EDD-13A4-AFC9-0CDD323962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757" y="1557076"/>
            <a:ext cx="6392778" cy="4243854"/>
          </a:xfrm>
          <a:prstGeom prst="rect">
            <a:avLst/>
          </a:prstGeom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9A320478-C9C4-7F57-40C0-76BC697CAF1E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EEDB0EFA-E56E-4473-6ACE-F797A2BC57BE}"/>
              </a:ext>
            </a:extLst>
          </p:cNvPr>
          <p:cNvSpPr txBox="1"/>
          <p:nvPr/>
        </p:nvSpPr>
        <p:spPr>
          <a:xfrm>
            <a:off x="144378" y="272716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EB7212-12D5-514F-7C2B-A0834D966612}"/>
              </a:ext>
            </a:extLst>
          </p:cNvPr>
          <p:cNvSpPr txBox="1"/>
          <p:nvPr/>
        </p:nvSpPr>
        <p:spPr>
          <a:xfrm>
            <a:off x="1163052" y="272716"/>
            <a:ext cx="23950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</a:rPr>
              <a:t>Docker </a:t>
            </a:r>
            <a:r>
              <a:rPr lang="ko-KR" altLang="en-US" sz="2800" b="1" spc="-300" dirty="0">
                <a:solidFill>
                  <a:schemeClr val="accent1"/>
                </a:solidFill>
              </a:rPr>
              <a:t>네트워크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2CC21DE-18E4-290F-2A7C-0AD405D03CA2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8E90C9D-0CB9-F755-6C24-20CF57F8057F}"/>
              </a:ext>
            </a:extLst>
          </p:cNvPr>
          <p:cNvSpPr txBox="1"/>
          <p:nvPr/>
        </p:nvSpPr>
        <p:spPr>
          <a:xfrm>
            <a:off x="1163052" y="99640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0" dirty="0">
                <a:solidFill>
                  <a:srgbClr val="0D0D0D"/>
                </a:solidFill>
                <a:effectLst/>
                <a:latin typeface="Söhne Mono"/>
              </a:rPr>
              <a:t>$ docker network inspect bridge </a:t>
            </a:r>
            <a:r>
              <a:rPr lang="en-US" altLang="ko-KR" b="1" dirty="0">
                <a:solidFill>
                  <a:srgbClr val="0D0D0D"/>
                </a:solidFill>
                <a:latin typeface="Söhne Mono"/>
              </a:rPr>
              <a:t># network </a:t>
            </a:r>
            <a:r>
              <a:rPr lang="ko-KR" altLang="en-US" b="1" dirty="0">
                <a:solidFill>
                  <a:srgbClr val="0D0D0D"/>
                </a:solidFill>
                <a:latin typeface="Söhne Mono"/>
              </a:rPr>
              <a:t>상세 정보 확인</a:t>
            </a:r>
            <a:endParaRPr lang="ko-KR" altLang="en-US" dirty="0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5032D807-61F0-7324-65A9-1CC663027E56}"/>
              </a:ext>
            </a:extLst>
          </p:cNvPr>
          <p:cNvSpPr/>
          <p:nvPr/>
        </p:nvSpPr>
        <p:spPr>
          <a:xfrm>
            <a:off x="2694969" y="4113160"/>
            <a:ext cx="2054033" cy="504433"/>
          </a:xfrm>
          <a:prstGeom prst="round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55E6809-2C31-D3B4-1655-5D18432AB5A7}"/>
              </a:ext>
            </a:extLst>
          </p:cNvPr>
          <p:cNvSpPr txBox="1"/>
          <p:nvPr/>
        </p:nvSpPr>
        <p:spPr>
          <a:xfrm>
            <a:off x="1090864" y="5961905"/>
            <a:ext cx="500513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 b="1" i="0" dirty="0">
                <a:solidFill>
                  <a:srgbClr val="0D0D0D"/>
                </a:solidFill>
                <a:effectLst/>
                <a:latin typeface="Söhne"/>
              </a:rPr>
              <a:t>Subnet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: Docker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에서는 컨테이너가 사용할 내부 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IP 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주소 범위</a:t>
            </a:r>
            <a:endParaRPr lang="en-US" altLang="ko-KR" b="0" i="0" dirty="0">
              <a:solidFill>
                <a:srgbClr val="0D0D0D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0D0D0D"/>
              </a:solidFill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altLang="ko-KR" b="0" i="0" dirty="0">
              <a:solidFill>
                <a:srgbClr val="0D0D0D"/>
              </a:solidFill>
              <a:effectLst/>
              <a:latin typeface="Söhne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EACFE9F-7038-2FE2-AC1D-3302FF58DC12}"/>
              </a:ext>
            </a:extLst>
          </p:cNvPr>
          <p:cNvSpPr txBox="1"/>
          <p:nvPr/>
        </p:nvSpPr>
        <p:spPr>
          <a:xfrm>
            <a:off x="6096000" y="5961905"/>
            <a:ext cx="560854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 b="1" i="0" dirty="0">
                <a:solidFill>
                  <a:srgbClr val="0D0D0D"/>
                </a:solidFill>
                <a:effectLst/>
                <a:latin typeface="Söhne"/>
              </a:rPr>
              <a:t>Gateway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: Docker 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호스트와 컨테이너 간의 통신을 중개하는 역할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1CC75E0-5B04-BC48-2A4A-237FEECBA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617565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6177B3-B4AF-F76C-41B0-9B9310FB19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9A320478-C9C4-7F57-40C0-76BC697CAF1E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EEDB0EFA-E56E-4473-6ACE-F797A2BC57BE}"/>
              </a:ext>
            </a:extLst>
          </p:cNvPr>
          <p:cNvSpPr txBox="1"/>
          <p:nvPr/>
        </p:nvSpPr>
        <p:spPr>
          <a:xfrm>
            <a:off x="144378" y="272716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EB7212-12D5-514F-7C2B-A0834D966612}"/>
              </a:ext>
            </a:extLst>
          </p:cNvPr>
          <p:cNvSpPr txBox="1"/>
          <p:nvPr/>
        </p:nvSpPr>
        <p:spPr>
          <a:xfrm>
            <a:off x="1163052" y="272716"/>
            <a:ext cx="16800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</a:rPr>
              <a:t>Docker </a:t>
            </a:r>
            <a:r>
              <a:rPr lang="ko-KR" altLang="en-US" sz="2800" b="1" spc="-300" dirty="0">
                <a:solidFill>
                  <a:schemeClr val="accent1"/>
                </a:solidFill>
              </a:rPr>
              <a:t>볼륨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2CC21DE-18E4-290F-2A7C-0AD405D03CA2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4807127-202D-7E77-BA69-045D7D8A6AFB}"/>
              </a:ext>
            </a:extLst>
          </p:cNvPr>
          <p:cNvSpPr txBox="1"/>
          <p:nvPr/>
        </p:nvSpPr>
        <p:spPr>
          <a:xfrm>
            <a:off x="1313695" y="5384955"/>
            <a:ext cx="1034891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ko-KR" altLang="en-US" sz="2000" dirty="0"/>
          </a:p>
          <a:p>
            <a:r>
              <a:rPr lang="en-US" altLang="ko-KR" sz="2000" dirty="0"/>
              <a:t>-&gt; write layer</a:t>
            </a:r>
            <a:r>
              <a:rPr lang="ko-KR" altLang="en-US" sz="2000" dirty="0"/>
              <a:t>에는 이미지 </a:t>
            </a:r>
            <a:r>
              <a:rPr lang="en-US" altLang="ko-KR" sz="2000" dirty="0"/>
              <a:t>layer</a:t>
            </a:r>
            <a:r>
              <a:rPr lang="ko-KR" altLang="en-US" sz="2000" dirty="0"/>
              <a:t>의 데이터에서 변경된 사항을 저장하므로 </a:t>
            </a:r>
            <a:r>
              <a:rPr lang="en-US" altLang="ko-KR" sz="2000" dirty="0"/>
              <a:t>write layer </a:t>
            </a:r>
            <a:r>
              <a:rPr lang="ko-KR" altLang="en-US" sz="2000" dirty="0"/>
              <a:t>삭제 시 데이터가 사라짐</a:t>
            </a:r>
            <a:r>
              <a:rPr lang="en-US" altLang="ko-KR" sz="2000" dirty="0"/>
              <a:t>(</a:t>
            </a:r>
            <a:r>
              <a:rPr lang="ko-KR" altLang="en-US" sz="2000" dirty="0"/>
              <a:t>데이터 휘발성</a:t>
            </a:r>
            <a:r>
              <a:rPr lang="en-US" altLang="ko-KR" sz="2000" dirty="0"/>
              <a:t>)</a:t>
            </a:r>
            <a:endParaRPr lang="ko-KR" altLang="en-US" sz="2000" dirty="0"/>
          </a:p>
        </p:txBody>
      </p:sp>
      <p:pic>
        <p:nvPicPr>
          <p:cNvPr id="4102" name="Picture 6" descr="Docker] Docker Image Layer — will.log">
            <a:extLst>
              <a:ext uri="{FF2B5EF4-FFF2-40B4-BE49-F238E27FC236}">
                <a16:creationId xmlns:a16="http://schemas.microsoft.com/office/drawing/2014/main" id="{E8341839-7FBD-9C08-0B4D-D4020E4149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3695" y="1195387"/>
            <a:ext cx="6429375" cy="4467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64452FD-8324-A4C9-8683-A5F770FDA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460744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6177B3-B4AF-F76C-41B0-9B9310FB19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9A320478-C9C4-7F57-40C0-76BC697CAF1E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EEDB0EFA-E56E-4473-6ACE-F797A2BC57BE}"/>
              </a:ext>
            </a:extLst>
          </p:cNvPr>
          <p:cNvSpPr txBox="1"/>
          <p:nvPr/>
        </p:nvSpPr>
        <p:spPr>
          <a:xfrm>
            <a:off x="144378" y="272716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EB7212-12D5-514F-7C2B-A0834D966612}"/>
              </a:ext>
            </a:extLst>
          </p:cNvPr>
          <p:cNvSpPr txBox="1"/>
          <p:nvPr/>
        </p:nvSpPr>
        <p:spPr>
          <a:xfrm>
            <a:off x="1163052" y="272716"/>
            <a:ext cx="16800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</a:rPr>
              <a:t>Docker </a:t>
            </a:r>
            <a:r>
              <a:rPr lang="ko-KR" altLang="en-US" sz="2800" b="1" spc="-300" dirty="0">
                <a:solidFill>
                  <a:schemeClr val="accent1"/>
                </a:solidFill>
              </a:rPr>
              <a:t>볼륨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2CC21DE-18E4-290F-2A7C-0AD405D03CA2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4807127-202D-7E77-BA69-045D7D8A6AFB}"/>
              </a:ext>
            </a:extLst>
          </p:cNvPr>
          <p:cNvSpPr txBox="1"/>
          <p:nvPr/>
        </p:nvSpPr>
        <p:spPr>
          <a:xfrm>
            <a:off x="1313695" y="5384955"/>
            <a:ext cx="1034891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ko-KR" altLang="en-US" sz="2000" dirty="0"/>
          </a:p>
          <a:p>
            <a:r>
              <a:rPr lang="en-US" altLang="ko-KR" sz="2000" dirty="0"/>
              <a:t>-&gt; </a:t>
            </a:r>
            <a:r>
              <a:rPr lang="ko-KR" altLang="en-US" sz="2000" dirty="0"/>
              <a:t>이 문제를 해결하기 위해 </a:t>
            </a:r>
            <a:r>
              <a:rPr lang="en-US" altLang="ko-KR" sz="2000" dirty="0"/>
              <a:t>docker</a:t>
            </a:r>
            <a:r>
              <a:rPr lang="ko-KR" altLang="en-US" sz="2000" dirty="0"/>
              <a:t>에서는 </a:t>
            </a:r>
            <a:r>
              <a:rPr lang="en-US" altLang="ko-KR" sz="2000" dirty="0"/>
              <a:t>Volume </a:t>
            </a:r>
            <a:r>
              <a:rPr lang="ko-KR" altLang="en-US" sz="2000" dirty="0"/>
              <a:t>기능이 있음</a:t>
            </a:r>
          </a:p>
        </p:txBody>
      </p:sp>
      <p:pic>
        <p:nvPicPr>
          <p:cNvPr id="14338" name="Picture 2" descr="도커 볼륨의 종류">
            <a:extLst>
              <a:ext uri="{FF2B5EF4-FFF2-40B4-BE49-F238E27FC236}">
                <a16:creationId xmlns:a16="http://schemas.microsoft.com/office/drawing/2014/main" id="{8AB4FDC1-2927-9C98-1D92-1F97004A9B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3695" y="795936"/>
            <a:ext cx="6867525" cy="482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9625A75-1E8D-6663-DBAF-AD8F9390DE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237241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6177B3-B4AF-F76C-41B0-9B9310FB19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9A320478-C9C4-7F57-40C0-76BC697CAF1E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EEDB0EFA-E56E-4473-6ACE-F797A2BC57BE}"/>
              </a:ext>
            </a:extLst>
          </p:cNvPr>
          <p:cNvSpPr txBox="1"/>
          <p:nvPr/>
        </p:nvSpPr>
        <p:spPr>
          <a:xfrm>
            <a:off x="144378" y="272716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EB7212-12D5-514F-7C2B-A0834D966612}"/>
              </a:ext>
            </a:extLst>
          </p:cNvPr>
          <p:cNvSpPr txBox="1"/>
          <p:nvPr/>
        </p:nvSpPr>
        <p:spPr>
          <a:xfrm>
            <a:off x="1163052" y="272716"/>
            <a:ext cx="16800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</a:rPr>
              <a:t>Docker </a:t>
            </a:r>
            <a:r>
              <a:rPr lang="ko-KR" altLang="en-US" sz="2800" b="1" spc="-300" dirty="0">
                <a:solidFill>
                  <a:schemeClr val="accent1"/>
                </a:solidFill>
              </a:rPr>
              <a:t>볼륨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2CC21DE-18E4-290F-2A7C-0AD405D03CA2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362" name="Picture 2" descr="컨테이너 - 무료 수송개 아이콘">
            <a:extLst>
              <a:ext uri="{FF2B5EF4-FFF2-40B4-BE49-F238E27FC236}">
                <a16:creationId xmlns:a16="http://schemas.microsoft.com/office/drawing/2014/main" id="{F4CDA028-5251-9A73-99E3-BC042A2093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3089" y="3543453"/>
            <a:ext cx="1895126" cy="1895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컨테이너 - 무료 수송개 아이콘">
            <a:extLst>
              <a:ext uri="{FF2B5EF4-FFF2-40B4-BE49-F238E27FC236}">
                <a16:creationId xmlns:a16="http://schemas.microsoft.com/office/drawing/2014/main" id="{40ED5D67-3B45-323E-BBD5-57368FC4B1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0258" y="3429000"/>
            <a:ext cx="1895126" cy="1895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0" name="Picture 6" descr="데이터 베이스 - 무료 과학 기술개 아이콘">
            <a:extLst>
              <a:ext uri="{FF2B5EF4-FFF2-40B4-BE49-F238E27FC236}">
                <a16:creationId xmlns:a16="http://schemas.microsoft.com/office/drawing/2014/main" id="{F23FE2E6-FB88-D8E5-EC43-153FBA28E7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6589" y="1284758"/>
            <a:ext cx="1540042" cy="1540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3121FBE-9860-0A32-B2F8-F7F703D651D8}"/>
              </a:ext>
            </a:extLst>
          </p:cNvPr>
          <p:cNvSpPr txBox="1"/>
          <p:nvPr/>
        </p:nvSpPr>
        <p:spPr>
          <a:xfrm>
            <a:off x="5090781" y="2860335"/>
            <a:ext cx="13566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/>
              <a:t>volume</a:t>
            </a:r>
            <a:endParaRPr lang="ko-KR" alt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798CDE-2A96-A3C6-04CD-891D0B1A23C3}"/>
              </a:ext>
            </a:extLst>
          </p:cNvPr>
          <p:cNvSpPr txBox="1"/>
          <p:nvPr/>
        </p:nvSpPr>
        <p:spPr>
          <a:xfrm>
            <a:off x="2272329" y="5126529"/>
            <a:ext cx="200941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/>
              <a:t>container 1</a:t>
            </a:r>
            <a:endParaRPr lang="ko-KR" altLang="en-US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0D0406-9D27-579D-9112-7D0B7E8A8AA9}"/>
              </a:ext>
            </a:extLst>
          </p:cNvPr>
          <p:cNvSpPr txBox="1"/>
          <p:nvPr/>
        </p:nvSpPr>
        <p:spPr>
          <a:xfrm>
            <a:off x="8104936" y="5093293"/>
            <a:ext cx="200941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/>
              <a:t>container 2</a:t>
            </a:r>
            <a:endParaRPr lang="ko-KR" altLang="en-US" sz="2400" dirty="0"/>
          </a:p>
        </p:txBody>
      </p:sp>
      <p:pic>
        <p:nvPicPr>
          <p:cNvPr id="16394" name="Picture 10" descr="폴더 - 소셜 미디어 및 로고 아이콘">
            <a:extLst>
              <a:ext uri="{FF2B5EF4-FFF2-40B4-BE49-F238E27FC236}">
                <a16:creationId xmlns:a16="http://schemas.microsoft.com/office/drawing/2014/main" id="{8617E715-3DF0-B6A3-7B7C-22B68248AE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8921" y="1612705"/>
            <a:ext cx="884148" cy="884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1FA75E6-F57A-702B-D09C-8D2090875708}"/>
              </a:ext>
            </a:extLst>
          </p:cNvPr>
          <p:cNvSpPr txBox="1"/>
          <p:nvPr/>
        </p:nvSpPr>
        <p:spPr>
          <a:xfrm>
            <a:off x="6174378" y="1249223"/>
            <a:ext cx="13566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/>
              <a:t>/app</a:t>
            </a:r>
            <a:endParaRPr lang="ko-KR" altLang="en-US" sz="2400" dirty="0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83105126-2250-AC29-D2DC-59FBCBCBFC84}"/>
              </a:ext>
            </a:extLst>
          </p:cNvPr>
          <p:cNvCxnSpPr>
            <a:cxnSpLocks/>
            <a:stCxn id="2" idx="0"/>
            <a:endCxn id="7" idx="3"/>
          </p:cNvCxnSpPr>
          <p:nvPr/>
        </p:nvCxnSpPr>
        <p:spPr>
          <a:xfrm flipH="1" flipV="1">
            <a:off x="6447427" y="3091168"/>
            <a:ext cx="2410394" cy="33783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2782917A-26DB-49A5-DEA0-D633EC6B9195}"/>
              </a:ext>
            </a:extLst>
          </p:cNvPr>
          <p:cNvCxnSpPr>
            <a:cxnSpLocks/>
            <a:stCxn id="15362" idx="0"/>
          </p:cNvCxnSpPr>
          <p:nvPr/>
        </p:nvCxnSpPr>
        <p:spPr>
          <a:xfrm flipV="1">
            <a:off x="2950652" y="3080391"/>
            <a:ext cx="1845937" cy="46306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E3D27EA-881E-BB04-197E-589074E29F7A}"/>
              </a:ext>
            </a:extLst>
          </p:cNvPr>
          <p:cNvSpPr txBox="1"/>
          <p:nvPr/>
        </p:nvSpPr>
        <p:spPr>
          <a:xfrm>
            <a:off x="7296634" y="2725755"/>
            <a:ext cx="13566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/>
              <a:t>share</a:t>
            </a:r>
            <a:endParaRPr lang="ko-KR" altLang="en-US" sz="24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D87B1C3-23EA-D7EA-76BF-6E53F2B9CD8F}"/>
              </a:ext>
            </a:extLst>
          </p:cNvPr>
          <p:cNvSpPr txBox="1"/>
          <p:nvPr/>
        </p:nvSpPr>
        <p:spPr>
          <a:xfrm>
            <a:off x="3309532" y="2721763"/>
            <a:ext cx="13566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/>
              <a:t>share</a:t>
            </a:r>
            <a:endParaRPr lang="ko-KR" altLang="en-US" sz="2400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4831E96-3534-3A76-C503-6B22DD894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744011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6177B3-B4AF-F76C-41B0-9B9310FB19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9A320478-C9C4-7F57-40C0-76BC697CAF1E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EEDB0EFA-E56E-4473-6ACE-F797A2BC57BE}"/>
              </a:ext>
            </a:extLst>
          </p:cNvPr>
          <p:cNvSpPr txBox="1"/>
          <p:nvPr/>
        </p:nvSpPr>
        <p:spPr>
          <a:xfrm>
            <a:off x="144378" y="272716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EB7212-12D5-514F-7C2B-A0834D966612}"/>
              </a:ext>
            </a:extLst>
          </p:cNvPr>
          <p:cNvSpPr txBox="1"/>
          <p:nvPr/>
        </p:nvSpPr>
        <p:spPr>
          <a:xfrm>
            <a:off x="1163052" y="272716"/>
            <a:ext cx="16800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</a:rPr>
              <a:t>Docker </a:t>
            </a:r>
            <a:r>
              <a:rPr lang="ko-KR" altLang="en-US" sz="2800" b="1" spc="-300" dirty="0">
                <a:solidFill>
                  <a:schemeClr val="accent1"/>
                </a:solidFill>
              </a:rPr>
              <a:t>볼륨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2CC21DE-18E4-290F-2A7C-0AD405D03CA2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510B860F-9422-2357-EB63-CC31C2C39B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3052" y="1648655"/>
            <a:ext cx="8077201" cy="601026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76735725-636D-FFD3-D3AF-38DEBC175B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3052" y="2919342"/>
            <a:ext cx="8096254" cy="1172258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FAB13E91-BA64-21A2-8EC6-8AA05E14AB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3052" y="4871724"/>
            <a:ext cx="8077201" cy="82443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C79CDD1-2EA1-6F8E-F4A5-6EDBACEF1D6D}"/>
              </a:ext>
            </a:extLst>
          </p:cNvPr>
          <p:cNvSpPr txBox="1"/>
          <p:nvPr/>
        </p:nvSpPr>
        <p:spPr>
          <a:xfrm>
            <a:off x="1163052" y="2547181"/>
            <a:ext cx="104353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0" dirty="0">
                <a:solidFill>
                  <a:srgbClr val="0D0D0D"/>
                </a:solidFill>
                <a:effectLst/>
                <a:latin typeface="Söhne Mono"/>
              </a:rPr>
              <a:t>docker run -it --name </a:t>
            </a:r>
            <a:r>
              <a:rPr lang="en-US" altLang="ko-KR" b="1" i="0" dirty="0">
                <a:solidFill>
                  <a:srgbClr val="FF0000"/>
                </a:solidFill>
                <a:effectLst/>
                <a:latin typeface="Söhne Mono"/>
              </a:rPr>
              <a:t>container1</a:t>
            </a:r>
            <a:r>
              <a:rPr lang="en-US" altLang="ko-KR" b="1" i="0" dirty="0">
                <a:solidFill>
                  <a:srgbClr val="0D0D0D"/>
                </a:solidFill>
                <a:effectLst/>
                <a:latin typeface="Söhne Mono"/>
              </a:rPr>
              <a:t> -v shared-volume:/app ubuntu /bin/bash </a:t>
            </a:r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FFAAAAE-2126-9B53-A840-5A131DD804D5}"/>
              </a:ext>
            </a:extLst>
          </p:cNvPr>
          <p:cNvSpPr txBox="1"/>
          <p:nvPr/>
        </p:nvSpPr>
        <p:spPr>
          <a:xfrm>
            <a:off x="1163051" y="1161845"/>
            <a:ext cx="96653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0" dirty="0">
                <a:solidFill>
                  <a:srgbClr val="0D0D0D"/>
                </a:solidFill>
                <a:effectLst/>
                <a:latin typeface="Söhne Mono"/>
              </a:rPr>
              <a:t>$ docker volume create shared-volume</a:t>
            </a:r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6B0E1DE-D38A-E2C5-A487-BB014BD280F1}"/>
              </a:ext>
            </a:extLst>
          </p:cNvPr>
          <p:cNvSpPr txBox="1"/>
          <p:nvPr/>
        </p:nvSpPr>
        <p:spPr>
          <a:xfrm>
            <a:off x="1163052" y="4526434"/>
            <a:ext cx="104353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0" dirty="0">
                <a:solidFill>
                  <a:srgbClr val="0D0D0D"/>
                </a:solidFill>
                <a:effectLst/>
                <a:latin typeface="Söhne Mono"/>
              </a:rPr>
              <a:t>docker run -it --name </a:t>
            </a:r>
            <a:r>
              <a:rPr lang="en-US" altLang="ko-KR" b="1" i="0" dirty="0">
                <a:solidFill>
                  <a:srgbClr val="FF0000"/>
                </a:solidFill>
                <a:effectLst/>
                <a:latin typeface="Söhne Mono"/>
              </a:rPr>
              <a:t>container2</a:t>
            </a:r>
            <a:r>
              <a:rPr lang="en-US" altLang="ko-KR" b="1" i="0" dirty="0">
                <a:solidFill>
                  <a:srgbClr val="0D0D0D"/>
                </a:solidFill>
                <a:effectLst/>
                <a:latin typeface="Söhne Mono"/>
              </a:rPr>
              <a:t> -v shared-volume:/app ubuntu /bin/bash </a:t>
            </a:r>
            <a:endParaRPr lang="ko-KR" altLang="en-US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DF34ABB-B31B-2F65-C48A-19166128A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253194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0FC0106-B0A8-0920-5B98-279D0C1B4E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5665C62A-24D1-82D4-EE85-17F6A8544F83}"/>
              </a:ext>
            </a:extLst>
          </p:cNvPr>
          <p:cNvGrpSpPr/>
          <p:nvPr/>
        </p:nvGrpSpPr>
        <p:grpSpPr>
          <a:xfrm>
            <a:off x="6817895" y="872277"/>
            <a:ext cx="5374105" cy="4483771"/>
            <a:chOff x="6817895" y="310803"/>
            <a:chExt cx="5374105" cy="448377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F9119712-39EB-AB6A-3614-4B95BEE42231}"/>
                </a:ext>
              </a:extLst>
            </p:cNvPr>
            <p:cNvSpPr txBox="1"/>
            <p:nvPr/>
          </p:nvSpPr>
          <p:spPr>
            <a:xfrm>
              <a:off x="6817895" y="310803"/>
              <a:ext cx="1478290" cy="3154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9900" b="1" dirty="0">
                  <a:solidFill>
                    <a:schemeClr val="bg1"/>
                  </a:solidFill>
                  <a:latin typeface="+mj-ea"/>
                  <a:ea typeface="+mj-ea"/>
                </a:rPr>
                <a:t>4</a:t>
              </a:r>
              <a:endParaRPr lang="ko-KR" altLang="en-US" sz="199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22512A1-B546-9228-119D-C08ACAE032B0}"/>
                </a:ext>
              </a:extLst>
            </p:cNvPr>
            <p:cNvSpPr txBox="1"/>
            <p:nvPr/>
          </p:nvSpPr>
          <p:spPr>
            <a:xfrm>
              <a:off x="6817895" y="3350782"/>
              <a:ext cx="13388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800" b="1" spc="-300" dirty="0">
                  <a:solidFill>
                    <a:schemeClr val="bg1"/>
                  </a:solidFill>
                  <a:latin typeface="+mn-ea"/>
                </a:rPr>
                <a:t>실습</a:t>
              </a: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56D92182-1FB4-36EF-CE0F-F64889C0E75E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545921"/>
              <a:ext cx="5374105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CD4C5375-C2E1-63AB-C710-0E87FE55D700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794574"/>
              <a:ext cx="5374105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39539E0-D827-5298-462B-2150E6D123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58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3964657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38FF01-7F16-A116-DF88-DAA67C63F5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0CC59FBD-90E3-4E84-CDF4-7294AA781271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1987B292-08C2-1A41-2585-807B369F23EF}"/>
              </a:ext>
            </a:extLst>
          </p:cNvPr>
          <p:cNvSpPr txBox="1"/>
          <p:nvPr/>
        </p:nvSpPr>
        <p:spPr>
          <a:xfrm>
            <a:off x="144378" y="272716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B601E7-C244-F2CF-B8DE-379B29EEEDB1}"/>
              </a:ext>
            </a:extLst>
          </p:cNvPr>
          <p:cNvSpPr txBox="1"/>
          <p:nvPr/>
        </p:nvSpPr>
        <p:spPr>
          <a:xfrm>
            <a:off x="1163052" y="272716"/>
            <a:ext cx="18161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실습  구조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FA68083-1493-2F7E-5E32-551855F8C10A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410" name="Picture 2">
            <a:extLst>
              <a:ext uri="{FF2B5EF4-FFF2-40B4-BE49-F238E27FC236}">
                <a16:creationId xmlns:a16="http://schemas.microsoft.com/office/drawing/2014/main" id="{397B69FD-C18C-9908-7B19-A455B3F0E0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8121" y="1703691"/>
            <a:ext cx="8792936" cy="2436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2053BE5-E414-808A-B0AD-04F1384A72A1}"/>
              </a:ext>
            </a:extLst>
          </p:cNvPr>
          <p:cNvSpPr txBox="1"/>
          <p:nvPr/>
        </p:nvSpPr>
        <p:spPr>
          <a:xfrm>
            <a:off x="846814" y="4825085"/>
            <a:ext cx="109578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이 구조를 </a:t>
            </a:r>
            <a:r>
              <a:rPr lang="en-US" altLang="ko-KR" dirty="0"/>
              <a:t>docker Container</a:t>
            </a:r>
            <a:r>
              <a:rPr lang="ko-KR" altLang="en-US" dirty="0"/>
              <a:t>화 시켜 빠른 환경을 구성 및 서비스를 진행 </a:t>
            </a:r>
            <a:endParaRPr lang="en-US" altLang="ko-KR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417C048-D5B2-4221-B26D-D02365569D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98638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A654D6-4606-D68C-ED32-22B4C0DC4C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F8FF73E-6845-44A0-2CC5-01C9B4D189D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5EB4C3C7-2C33-3874-45A6-2CCA61F8B05D}"/>
              </a:ext>
            </a:extLst>
          </p:cNvPr>
          <p:cNvSpPr txBox="1"/>
          <p:nvPr/>
        </p:nvSpPr>
        <p:spPr>
          <a:xfrm>
            <a:off x="144378" y="272716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65B541-EDD6-1A02-7222-B7266209D634}"/>
              </a:ext>
            </a:extLst>
          </p:cNvPr>
          <p:cNvSpPr txBox="1"/>
          <p:nvPr/>
        </p:nvSpPr>
        <p:spPr>
          <a:xfrm>
            <a:off x="1163052" y="272716"/>
            <a:ext cx="33986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 err="1">
                <a:solidFill>
                  <a:schemeClr val="accent1"/>
                </a:solidFill>
              </a:rPr>
              <a:t>도커를</a:t>
            </a:r>
            <a:r>
              <a:rPr lang="ko-KR" altLang="en-US" sz="2800" b="1" spc="-300" dirty="0">
                <a:solidFill>
                  <a:schemeClr val="accent1"/>
                </a:solidFill>
              </a:rPr>
              <a:t> 사용하는 이유 </a:t>
            </a:r>
            <a:r>
              <a:rPr lang="en-US" altLang="ko-KR" sz="2800" b="1" spc="-300" dirty="0">
                <a:solidFill>
                  <a:schemeClr val="accent1"/>
                </a:solidFill>
              </a:rPr>
              <a:t>1)</a:t>
            </a:r>
            <a:endParaRPr lang="ko-KR" altLang="en-US" sz="2800" b="1" spc="-3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6A725EDC-CCF4-563A-BD0A-0451791F726B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FA35AB1-7123-90A2-C042-93AC8081A9A3}"/>
              </a:ext>
            </a:extLst>
          </p:cNvPr>
          <p:cNvSpPr txBox="1"/>
          <p:nvPr/>
        </p:nvSpPr>
        <p:spPr>
          <a:xfrm>
            <a:off x="1163052" y="936636"/>
            <a:ext cx="61280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b="1" spc="-300" dirty="0">
                <a:solidFill>
                  <a:schemeClr val="accent1"/>
                </a:solidFill>
              </a:rPr>
              <a:t>애플리케이션을 구동하기 위한 환경을 제공</a:t>
            </a:r>
            <a:endParaRPr lang="ko-KR" altLang="en-US" dirty="0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CC1FA2F7-CDF0-EB45-CD5A-6D37FBA8EB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3321" y="1152156"/>
            <a:ext cx="7109865" cy="4553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8892AFC-B977-6EAC-2EAF-DDBB0CCE72C2}"/>
              </a:ext>
            </a:extLst>
          </p:cNvPr>
          <p:cNvSpPr txBox="1"/>
          <p:nvPr/>
        </p:nvSpPr>
        <p:spPr>
          <a:xfrm>
            <a:off x="1470791" y="5846543"/>
            <a:ext cx="925041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0" dirty="0">
                <a:effectLst/>
                <a:latin typeface="Gothic A1"/>
              </a:rPr>
              <a:t>개발 환경에서 </a:t>
            </a:r>
            <a:r>
              <a:rPr lang="en-US" altLang="ko-KR" b="0" i="0" dirty="0">
                <a:effectLst/>
                <a:latin typeface="Gothic A1"/>
              </a:rPr>
              <a:t>Java 11</a:t>
            </a:r>
            <a:r>
              <a:rPr lang="ko-KR" altLang="en-US" b="0" i="0" dirty="0">
                <a:effectLst/>
                <a:latin typeface="Gothic A1"/>
              </a:rPr>
              <a:t>로 개발한 애플리케이션을 </a:t>
            </a:r>
            <a:r>
              <a:rPr lang="ko-KR" altLang="en-US" dirty="0" err="1">
                <a:latin typeface="Gothic A1"/>
              </a:rPr>
              <a:t>도커의</a:t>
            </a:r>
            <a:r>
              <a:rPr lang="ko-KR" altLang="en-US" dirty="0">
                <a:latin typeface="Gothic A1"/>
              </a:rPr>
              <a:t> </a:t>
            </a:r>
            <a:r>
              <a:rPr lang="ko-KR" altLang="en-US" b="1" i="0" dirty="0">
                <a:solidFill>
                  <a:srgbClr val="FF0000"/>
                </a:solidFill>
                <a:effectLst/>
                <a:latin typeface="Gothic A1"/>
              </a:rPr>
              <a:t>이미지</a:t>
            </a:r>
            <a:r>
              <a:rPr lang="ko-KR" altLang="en-US" b="0" i="0" dirty="0">
                <a:effectLst/>
                <a:latin typeface="Gothic A1"/>
              </a:rPr>
              <a:t>라는 형태로 저장하고 </a:t>
            </a:r>
            <a:r>
              <a:rPr lang="ko-KR" altLang="en-US" b="0" i="0" dirty="0" err="1">
                <a:effectLst/>
                <a:latin typeface="Gothic A1"/>
              </a:rPr>
              <a:t>도커</a:t>
            </a:r>
            <a:r>
              <a:rPr lang="ko-KR" altLang="en-US" b="0" i="0" dirty="0">
                <a:effectLst/>
                <a:latin typeface="Gothic A1"/>
              </a:rPr>
              <a:t> 서버에 업로드 </a:t>
            </a:r>
            <a:r>
              <a:rPr lang="en-US" altLang="ko-KR" b="0" i="0" dirty="0">
                <a:effectLst/>
                <a:latin typeface="Gothic A1"/>
              </a:rPr>
              <a:t>-&gt; </a:t>
            </a:r>
            <a:r>
              <a:rPr lang="ko-KR" altLang="en-US" b="0" i="0" dirty="0">
                <a:effectLst/>
                <a:latin typeface="Gothic A1"/>
              </a:rPr>
              <a:t>실행 환경에서 해당 이미지를 다운로드 </a:t>
            </a:r>
            <a:r>
              <a:rPr lang="en-US" altLang="ko-KR" b="0" i="0" dirty="0">
                <a:effectLst/>
                <a:latin typeface="Gothic A1"/>
              </a:rPr>
              <a:t>-&gt; </a:t>
            </a:r>
            <a:r>
              <a:rPr lang="ko-KR" altLang="en-US" b="0" i="0" dirty="0" err="1">
                <a:effectLst/>
                <a:latin typeface="Gothic A1"/>
              </a:rPr>
              <a:t>도커</a:t>
            </a:r>
            <a:r>
              <a:rPr lang="ko-KR" altLang="en-US" b="0" i="0" dirty="0">
                <a:effectLst/>
                <a:latin typeface="Gothic A1"/>
              </a:rPr>
              <a:t> 컨테이너에서 바로 실행</a:t>
            </a:r>
            <a:endParaRPr lang="ko-KR" altLang="en-US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9AB468C-E925-247A-5819-DF0F8ADD7B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8006618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38FF01-7F16-A116-DF88-DAA67C63F5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0CC59FBD-90E3-4E84-CDF4-7294AA781271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1987B292-08C2-1A41-2585-807B369F23EF}"/>
              </a:ext>
            </a:extLst>
          </p:cNvPr>
          <p:cNvSpPr txBox="1"/>
          <p:nvPr/>
        </p:nvSpPr>
        <p:spPr>
          <a:xfrm>
            <a:off x="144378" y="272716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B601E7-C244-F2CF-B8DE-379B29EEEDB1}"/>
              </a:ext>
            </a:extLst>
          </p:cNvPr>
          <p:cNvSpPr txBox="1"/>
          <p:nvPr/>
        </p:nvSpPr>
        <p:spPr>
          <a:xfrm>
            <a:off x="1163052" y="272716"/>
            <a:ext cx="18161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spc="-300">
                <a:solidFill>
                  <a:schemeClr val="accent1"/>
                </a:solidFill>
              </a:rPr>
              <a:t>파일 </a:t>
            </a:r>
            <a:r>
              <a:rPr lang="ko-KR" altLang="en-US" sz="2800" b="1" spc="-300" dirty="0">
                <a:solidFill>
                  <a:schemeClr val="accent1"/>
                </a:solidFill>
              </a:rPr>
              <a:t>구조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FA68083-1493-2F7E-5E32-551855F8C10A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>
            <a:extLst>
              <a:ext uri="{FF2B5EF4-FFF2-40B4-BE49-F238E27FC236}">
                <a16:creationId xmlns:a16="http://schemas.microsoft.com/office/drawing/2014/main" id="{B86BBF51-417C-3164-9030-F201B1FB71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814" y="1713069"/>
            <a:ext cx="3116826" cy="257811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FDCE12E-41F3-9D3F-17B9-AF950EA962EC}"/>
              </a:ext>
            </a:extLst>
          </p:cNvPr>
          <p:cNvSpPr txBox="1"/>
          <p:nvPr/>
        </p:nvSpPr>
        <p:spPr>
          <a:xfrm>
            <a:off x="4776859" y="1986464"/>
            <a:ext cx="6127296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각 파일의 역할</a:t>
            </a:r>
            <a:endParaRPr lang="en-US" altLang="ko-KR" b="0" i="0" dirty="0">
              <a:solidFill>
                <a:srgbClr val="212529"/>
              </a:solidFill>
              <a:effectLst/>
              <a:latin typeface="-apple-system"/>
            </a:endParaRPr>
          </a:p>
          <a:p>
            <a:pPr algn="l"/>
            <a:endParaRPr lang="en-US" altLang="ko-KR" dirty="0">
              <a:solidFill>
                <a:srgbClr val="212529"/>
              </a:solidFill>
              <a:latin typeface="-apple-system"/>
            </a:endParaRPr>
          </a:p>
          <a:p>
            <a:pPr algn="l"/>
            <a:r>
              <a:rPr lang="en-US" altLang="ko-KR" dirty="0">
                <a:solidFill>
                  <a:srgbClr val="212529"/>
                </a:solidFill>
                <a:latin typeface="-apple-system"/>
              </a:rPr>
              <a:t>‘app.py’: Flask </a:t>
            </a:r>
            <a:r>
              <a:rPr lang="ko-KR" altLang="en-US" dirty="0">
                <a:solidFill>
                  <a:srgbClr val="212529"/>
                </a:solidFill>
                <a:latin typeface="-apple-system"/>
              </a:rPr>
              <a:t>애플리케이션의 소스 코드 파일</a:t>
            </a:r>
            <a:endParaRPr lang="en-US" altLang="ko-KR" dirty="0">
              <a:solidFill>
                <a:srgbClr val="212529"/>
              </a:solidFill>
              <a:latin typeface="-apple-system"/>
            </a:endParaRPr>
          </a:p>
          <a:p>
            <a:pPr algn="l"/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‘</a:t>
            </a:r>
            <a:r>
              <a:rPr lang="en-US" altLang="ko-KR" b="0" i="0" dirty="0" err="1">
                <a:solidFill>
                  <a:srgbClr val="212529"/>
                </a:solidFill>
                <a:effectLst/>
                <a:latin typeface="-apple-system"/>
              </a:rPr>
              <a:t>Dockerfile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’: Docker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이미지를 빌드하기 위한 </a:t>
            </a:r>
            <a:r>
              <a:rPr lang="en-US" altLang="ko-KR" b="0" i="0" dirty="0" err="1">
                <a:solidFill>
                  <a:srgbClr val="212529"/>
                </a:solidFill>
                <a:effectLst/>
                <a:latin typeface="-apple-system"/>
              </a:rPr>
              <a:t>Dockerfile</a:t>
            </a:r>
            <a:endParaRPr lang="en-US" altLang="ko-KR" b="0" i="0" dirty="0">
              <a:solidFill>
                <a:srgbClr val="212529"/>
              </a:solidFill>
              <a:effectLst/>
              <a:latin typeface="-apple-system"/>
            </a:endParaRPr>
          </a:p>
          <a:p>
            <a:pPr algn="l"/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‘requirements.txt’: python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의존성 패키지 목록</a:t>
            </a:r>
            <a:endParaRPr lang="en-US" altLang="ko-KR" b="0" i="0" dirty="0">
              <a:solidFill>
                <a:srgbClr val="212529"/>
              </a:solidFill>
              <a:effectLst/>
              <a:latin typeface="-apple-system"/>
            </a:endParaRPr>
          </a:p>
          <a:p>
            <a:pPr algn="l"/>
            <a:r>
              <a:rPr lang="en-US" altLang="ko-KR" dirty="0">
                <a:solidFill>
                  <a:srgbClr val="212529"/>
                </a:solidFill>
                <a:latin typeface="-apple-system"/>
              </a:rPr>
              <a:t>‘</a:t>
            </a:r>
            <a:r>
              <a:rPr lang="en-US" altLang="ko-KR" dirty="0" err="1">
                <a:solidFill>
                  <a:srgbClr val="212529"/>
                </a:solidFill>
                <a:latin typeface="-apple-system"/>
              </a:rPr>
              <a:t>nginx.conf</a:t>
            </a:r>
            <a:r>
              <a:rPr lang="en-US" altLang="ko-KR" dirty="0">
                <a:solidFill>
                  <a:srgbClr val="212529"/>
                </a:solidFill>
                <a:latin typeface="-apple-system"/>
              </a:rPr>
              <a:t>’: nginx</a:t>
            </a:r>
            <a:r>
              <a:rPr lang="ko-KR" altLang="en-US" dirty="0">
                <a:solidFill>
                  <a:srgbClr val="212529"/>
                </a:solidFill>
                <a:latin typeface="-apple-system"/>
              </a:rPr>
              <a:t>의 설정 파일</a:t>
            </a:r>
            <a:endParaRPr lang="en-US" altLang="ko-KR" dirty="0">
              <a:solidFill>
                <a:srgbClr val="212529"/>
              </a:solidFill>
              <a:latin typeface="-apple-system"/>
            </a:endParaRPr>
          </a:p>
          <a:p>
            <a:pPr algn="l"/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‘docker-</a:t>
            </a:r>
            <a:r>
              <a:rPr lang="en-US" altLang="ko-KR" b="0" i="0" dirty="0" err="1">
                <a:solidFill>
                  <a:srgbClr val="212529"/>
                </a:solidFill>
                <a:effectLst/>
                <a:latin typeface="-apple-system"/>
              </a:rPr>
              <a:t>compose.yml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’: docker Compose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서비스 정의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B552A69-2674-2E9D-68E4-8F6D2299E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424410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38FF01-7F16-A116-DF88-DAA67C63F5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0CC59FBD-90E3-4E84-CDF4-7294AA781271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1987B292-08C2-1A41-2585-807B369F23EF}"/>
              </a:ext>
            </a:extLst>
          </p:cNvPr>
          <p:cNvSpPr txBox="1"/>
          <p:nvPr/>
        </p:nvSpPr>
        <p:spPr>
          <a:xfrm>
            <a:off x="144378" y="272716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B601E7-C244-F2CF-B8DE-379B29EEEDB1}"/>
              </a:ext>
            </a:extLst>
          </p:cNvPr>
          <p:cNvSpPr txBox="1"/>
          <p:nvPr/>
        </p:nvSpPr>
        <p:spPr>
          <a:xfrm>
            <a:off x="1163052" y="272716"/>
            <a:ext cx="18161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</a:rPr>
              <a:t>Flask </a:t>
            </a:r>
            <a:r>
              <a:rPr lang="ko-KR" altLang="en-US" sz="2800" b="1" spc="-300" dirty="0">
                <a:solidFill>
                  <a:schemeClr val="accent1"/>
                </a:solidFill>
              </a:rPr>
              <a:t>란</a:t>
            </a:r>
            <a:r>
              <a:rPr lang="en-US" altLang="ko-KR" sz="2800" b="1" spc="-300" dirty="0">
                <a:solidFill>
                  <a:schemeClr val="accent1"/>
                </a:solidFill>
              </a:rPr>
              <a:t>?</a:t>
            </a:r>
            <a:endParaRPr lang="ko-KR" altLang="en-US" sz="2800" b="1" spc="-3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FA68083-1493-2F7E-5E32-551855F8C10A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F3D191B-7E77-E856-9F97-BA63CFFBD9CD}"/>
              </a:ext>
            </a:extLst>
          </p:cNvPr>
          <p:cNvSpPr txBox="1"/>
          <p:nvPr/>
        </p:nvSpPr>
        <p:spPr>
          <a:xfrm>
            <a:off x="5251676" y="1997839"/>
            <a:ext cx="6127296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dirty="0">
                <a:solidFill>
                  <a:srgbClr val="212529"/>
                </a:solidFill>
                <a:latin typeface="-apple-system"/>
              </a:rPr>
              <a:t>Flask</a:t>
            </a:r>
            <a:endParaRPr lang="en-US" altLang="ko-KR" b="0" i="0" dirty="0">
              <a:solidFill>
                <a:srgbClr val="212529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 err="1">
                <a:solidFill>
                  <a:srgbClr val="212529"/>
                </a:solidFill>
                <a:effectLst/>
                <a:latin typeface="-apple-system"/>
              </a:rPr>
              <a:t>파이썬으로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 작성된 마이크로 웹 프레임워크 </a:t>
            </a:r>
            <a:endParaRPr lang="en-US" altLang="ko-KR" b="0" i="0" dirty="0">
              <a:solidFill>
                <a:srgbClr val="212529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212529"/>
                </a:solidFill>
                <a:latin typeface="-apple-system"/>
              </a:rPr>
              <a:t>가볍고 쉽게 만들 수 있는 구조</a:t>
            </a:r>
            <a:endParaRPr lang="ko-KR" altLang="en-US" b="0" i="0" dirty="0">
              <a:solidFill>
                <a:srgbClr val="212529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라우팅 및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URL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매핑</a:t>
            </a:r>
            <a:endParaRPr lang="en-US" altLang="ko-KR" b="0" i="0" dirty="0">
              <a:solidFill>
                <a:srgbClr val="212529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템플릿 엔진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확장성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테스트 지원</a:t>
            </a:r>
            <a:endParaRPr lang="en-US" altLang="ko-KR" b="0" i="0" dirty="0">
              <a:solidFill>
                <a:srgbClr val="212529"/>
              </a:solidFill>
              <a:effectLst/>
              <a:latin typeface="-apple-system"/>
            </a:endParaRPr>
          </a:p>
        </p:txBody>
      </p:sp>
      <p:pic>
        <p:nvPicPr>
          <p:cNvPr id="5122" name="Picture 2" descr="Flask를 알아 보자] 1. Flask란?, Flask 설치 방법">
            <a:extLst>
              <a:ext uri="{FF2B5EF4-FFF2-40B4-BE49-F238E27FC236}">
                <a16:creationId xmlns:a16="http://schemas.microsoft.com/office/drawing/2014/main" id="{55F90FA5-C4AD-C8E8-6C05-43E858F298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284" y="2307547"/>
            <a:ext cx="3725779" cy="1459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D286543-C2A8-100A-D86A-9D6E413A89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084806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38FF01-7F16-A116-DF88-DAA67C63F5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0CC59FBD-90E3-4E84-CDF4-7294AA781271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1987B292-08C2-1A41-2585-807B369F23EF}"/>
              </a:ext>
            </a:extLst>
          </p:cNvPr>
          <p:cNvSpPr txBox="1"/>
          <p:nvPr/>
        </p:nvSpPr>
        <p:spPr>
          <a:xfrm>
            <a:off x="144378" y="272716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B601E7-C244-F2CF-B8DE-379B29EEEDB1}"/>
              </a:ext>
            </a:extLst>
          </p:cNvPr>
          <p:cNvSpPr txBox="1"/>
          <p:nvPr/>
        </p:nvSpPr>
        <p:spPr>
          <a:xfrm>
            <a:off x="1163052" y="272716"/>
            <a:ext cx="18161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</a:rPr>
              <a:t>App.py</a:t>
            </a:r>
            <a:endParaRPr lang="ko-KR" altLang="en-US" sz="2800" b="1" spc="-3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FA68083-1493-2F7E-5E32-551855F8C10A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B6ED0A5B-F745-0860-240F-17A7EDFA31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814" y="1551096"/>
            <a:ext cx="5993694" cy="346669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D86163A-7874-22F2-B9FC-384F5938BE03}"/>
              </a:ext>
            </a:extLst>
          </p:cNvPr>
          <p:cNvSpPr txBox="1"/>
          <p:nvPr/>
        </p:nvSpPr>
        <p:spPr>
          <a:xfrm>
            <a:off x="846814" y="1108724"/>
            <a:ext cx="61272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플라스크 간단한 예제</a:t>
            </a:r>
            <a:endParaRPr lang="ko-KR" altLang="en-US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DB9AD7B-55E6-33B3-594A-922C0785F8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201446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38FF01-7F16-A116-DF88-DAA67C63F5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0CC59FBD-90E3-4E84-CDF4-7294AA781271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1987B292-08C2-1A41-2585-807B369F23EF}"/>
              </a:ext>
            </a:extLst>
          </p:cNvPr>
          <p:cNvSpPr txBox="1"/>
          <p:nvPr/>
        </p:nvSpPr>
        <p:spPr>
          <a:xfrm>
            <a:off x="144378" y="272716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B601E7-C244-F2CF-B8DE-379B29EEEDB1}"/>
              </a:ext>
            </a:extLst>
          </p:cNvPr>
          <p:cNvSpPr txBox="1"/>
          <p:nvPr/>
        </p:nvSpPr>
        <p:spPr>
          <a:xfrm>
            <a:off x="1163052" y="272716"/>
            <a:ext cx="18161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</a:rPr>
              <a:t>NGINX</a:t>
            </a:r>
            <a:endParaRPr lang="ko-KR" altLang="en-US" sz="2800" b="1" spc="-3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FA68083-1493-2F7E-5E32-551855F8C10A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F3D191B-7E77-E856-9F97-BA63CFFBD9CD}"/>
              </a:ext>
            </a:extLst>
          </p:cNvPr>
          <p:cNvSpPr txBox="1"/>
          <p:nvPr/>
        </p:nvSpPr>
        <p:spPr>
          <a:xfrm>
            <a:off x="5251676" y="1997839"/>
            <a:ext cx="6127296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Nginx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메인 라우팅 관리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(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리버스 프록시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).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정적 파일 제공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한 번에 들어오는 많은 요청을 처리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느린 클라이언트 처리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동적 요청을 </a:t>
            </a:r>
            <a:r>
              <a:rPr lang="en-US" altLang="ko-KR" b="0" i="0" dirty="0" err="1">
                <a:solidFill>
                  <a:srgbClr val="212529"/>
                </a:solidFill>
                <a:effectLst/>
                <a:latin typeface="-apple-system"/>
              </a:rPr>
              <a:t>wsgi</a:t>
            </a:r>
            <a:r>
              <a:rPr lang="ko-KR" altLang="en-US" b="0" i="0" dirty="0" err="1">
                <a:solidFill>
                  <a:srgbClr val="212529"/>
                </a:solidFill>
                <a:effectLst/>
                <a:latin typeface="-apple-system"/>
              </a:rPr>
              <a:t>에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 전달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SSL (https)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Python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코드와 비교하여 컴퓨팅 리소스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(CPU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및 메모리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)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절약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로드 </a:t>
            </a:r>
            <a:r>
              <a:rPr lang="ko-KR" altLang="en-US" b="0" i="0" dirty="0" err="1">
                <a:solidFill>
                  <a:srgbClr val="212529"/>
                </a:solidFill>
                <a:effectLst/>
                <a:latin typeface="-apple-system"/>
              </a:rPr>
              <a:t>밸런싱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, </a:t>
            </a:r>
            <a:r>
              <a:rPr lang="ko-KR" altLang="en-US" b="0" i="0" dirty="0" err="1">
                <a:solidFill>
                  <a:srgbClr val="212529"/>
                </a:solidFill>
                <a:effectLst/>
                <a:latin typeface="-apple-system"/>
              </a:rPr>
              <a:t>캐싱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 등</a:t>
            </a:r>
          </a:p>
        </p:txBody>
      </p:sp>
      <p:pic>
        <p:nvPicPr>
          <p:cNvPr id="6146" name="Picture 2" descr="NGINX Web Server - QuikSite® Design Services">
            <a:extLst>
              <a:ext uri="{FF2B5EF4-FFF2-40B4-BE49-F238E27FC236}">
                <a16:creationId xmlns:a16="http://schemas.microsoft.com/office/drawing/2014/main" id="{93B9164E-4A58-36AD-EBCC-A74CD25A47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0424" y="1997839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2880528-FA66-BA29-037F-957E1BB5B8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961728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38FF01-7F16-A116-DF88-DAA67C63F5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0CC59FBD-90E3-4E84-CDF4-7294AA781271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1987B292-08C2-1A41-2585-807B369F23EF}"/>
              </a:ext>
            </a:extLst>
          </p:cNvPr>
          <p:cNvSpPr txBox="1"/>
          <p:nvPr/>
        </p:nvSpPr>
        <p:spPr>
          <a:xfrm>
            <a:off x="144378" y="272716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B601E7-C244-F2CF-B8DE-379B29EEEDB1}"/>
              </a:ext>
            </a:extLst>
          </p:cNvPr>
          <p:cNvSpPr txBox="1"/>
          <p:nvPr/>
        </p:nvSpPr>
        <p:spPr>
          <a:xfrm>
            <a:off x="1163052" y="272716"/>
            <a:ext cx="18161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-300" dirty="0" err="1">
                <a:solidFill>
                  <a:schemeClr val="accent1"/>
                </a:solidFill>
              </a:rPr>
              <a:t>Nginx.conf</a:t>
            </a:r>
            <a:endParaRPr lang="ko-KR" altLang="en-US" sz="2800" b="1" spc="-3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FA68083-1493-2F7E-5E32-551855F8C10A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68AE2219-58D7-35E5-FB5E-2222B1650A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640" y="1580892"/>
            <a:ext cx="6077798" cy="369621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EE732BE-E2D8-0F97-B58E-CC3ACAE2CDD6}"/>
              </a:ext>
            </a:extLst>
          </p:cNvPr>
          <p:cNvSpPr txBox="1"/>
          <p:nvPr/>
        </p:nvSpPr>
        <p:spPr>
          <a:xfrm>
            <a:off x="846814" y="1156892"/>
            <a:ext cx="61272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nginx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 간단한 예제</a:t>
            </a:r>
            <a:endParaRPr lang="ko-KR" altLang="en-US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5CA237C-D3EE-1491-AE8D-96A8D1F526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112128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38FF01-7F16-A116-DF88-DAA67C63F5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0CC59FBD-90E3-4E84-CDF4-7294AA781271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1987B292-08C2-1A41-2585-807B369F23EF}"/>
              </a:ext>
            </a:extLst>
          </p:cNvPr>
          <p:cNvSpPr txBox="1"/>
          <p:nvPr/>
        </p:nvSpPr>
        <p:spPr>
          <a:xfrm>
            <a:off x="144378" y="272716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B601E7-C244-F2CF-B8DE-379B29EEEDB1}"/>
              </a:ext>
            </a:extLst>
          </p:cNvPr>
          <p:cNvSpPr txBox="1"/>
          <p:nvPr/>
        </p:nvSpPr>
        <p:spPr>
          <a:xfrm>
            <a:off x="1163051" y="272716"/>
            <a:ext cx="33379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-300" dirty="0" err="1">
                <a:solidFill>
                  <a:schemeClr val="accent1"/>
                </a:solidFill>
              </a:rPr>
              <a:t>Guniconr</a:t>
            </a:r>
            <a:r>
              <a:rPr lang="ko-KR" altLang="en-US" sz="2800" b="1" spc="-300" dirty="0">
                <a:solidFill>
                  <a:schemeClr val="accent1"/>
                </a:solidFill>
              </a:rPr>
              <a:t> 이란 </a:t>
            </a:r>
            <a:r>
              <a:rPr lang="en-US" altLang="ko-KR" sz="2800" b="1" spc="-300" dirty="0">
                <a:solidFill>
                  <a:schemeClr val="accent1"/>
                </a:solidFill>
              </a:rPr>
              <a:t>?</a:t>
            </a:r>
            <a:endParaRPr lang="ko-KR" altLang="en-US" sz="2800" b="1" spc="-3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FA68083-1493-2F7E-5E32-551855F8C10A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3471EF1-58DD-40C4-A43C-31A0F0AC7CAC}"/>
              </a:ext>
            </a:extLst>
          </p:cNvPr>
          <p:cNvSpPr txBox="1"/>
          <p:nvPr/>
        </p:nvSpPr>
        <p:spPr>
          <a:xfrm>
            <a:off x="5161870" y="2518887"/>
            <a:ext cx="612729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WSGI(</a:t>
            </a:r>
            <a:r>
              <a:rPr lang="en-US" altLang="ko-KR" dirty="0" err="1">
                <a:solidFill>
                  <a:srgbClr val="212529"/>
                </a:solidFill>
                <a:latin typeface="-apple-system"/>
              </a:rPr>
              <a:t>G</a:t>
            </a:r>
            <a:r>
              <a:rPr lang="en-US" altLang="ko-KR" b="0" i="0" dirty="0" err="1">
                <a:solidFill>
                  <a:srgbClr val="212529"/>
                </a:solidFill>
                <a:effectLst/>
                <a:latin typeface="-apple-system"/>
              </a:rPr>
              <a:t>unicorn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동적 파일 처리</a:t>
            </a:r>
            <a:endParaRPr lang="en-US" altLang="ko-KR" b="0" i="0" dirty="0">
              <a:solidFill>
                <a:srgbClr val="212529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작업자 프로세스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/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스레드 풀 실행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(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코드 실행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Nginx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에서 들어오는 요청을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WSGI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와 호환되도록 번역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앱의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WSGI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응답을 적절한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http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응답으로 변환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요청이 들어오면 실제로 파이썬 코드를 호출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C8CBD4BB-F35E-AEAC-F756-DCA65AF041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834" y="2848326"/>
            <a:ext cx="3767602" cy="824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72D9F50-D4BE-5760-1005-D12E46897A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894898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D7A01D-DD60-C466-8780-D580E84F21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F915F5AC-DF81-7B26-CDDA-6DFA37736D5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CA38104B-96A8-0229-10D4-8E0977CA6B06}"/>
              </a:ext>
            </a:extLst>
          </p:cNvPr>
          <p:cNvSpPr txBox="1"/>
          <p:nvPr/>
        </p:nvSpPr>
        <p:spPr>
          <a:xfrm>
            <a:off x="144378" y="272716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E7F3AD-9E9D-8525-BD36-87CF5527C452}"/>
              </a:ext>
            </a:extLst>
          </p:cNvPr>
          <p:cNvSpPr txBox="1"/>
          <p:nvPr/>
        </p:nvSpPr>
        <p:spPr>
          <a:xfrm>
            <a:off x="1163052" y="272716"/>
            <a:ext cx="15536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실습  구조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6BE23879-1DC3-03BD-8EA0-83043166F195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2">
            <a:extLst>
              <a:ext uri="{FF2B5EF4-FFF2-40B4-BE49-F238E27FC236}">
                <a16:creationId xmlns:a16="http://schemas.microsoft.com/office/drawing/2014/main" id="{0AE499B9-AA03-69B4-1A04-8D15F2154B39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846813" y="1243354"/>
            <a:ext cx="650047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212529"/>
                </a:solidFill>
                <a:effectLst/>
                <a:latin typeface="Arial" panose="020B0604020202020204" pitchFamily="34" charset="0"/>
                <a:ea typeface="-apple-system"/>
              </a:rPr>
              <a:t>Flask</a:t>
            </a:r>
            <a:r>
              <a:rPr kumimoji="0" lang="en-US" altLang="ko-KR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latin typeface="Arial" panose="020B0604020202020204" pitchFamily="34" charset="0"/>
                <a:ea typeface="-apple-system"/>
              </a:rPr>
              <a:t>&amp;</a:t>
            </a:r>
            <a:r>
              <a:rPr kumimoji="0" lang="ko-KR" altLang="en-US" b="0" i="0" u="none" strike="noStrike" cap="none" normalizeH="0" baseline="0" dirty="0" err="1">
                <a:ln>
                  <a:noFill/>
                </a:ln>
                <a:solidFill>
                  <a:srgbClr val="212529"/>
                </a:solidFill>
                <a:effectLst/>
                <a:latin typeface="Arial" panose="020B0604020202020204" pitchFamily="34" charset="0"/>
                <a:ea typeface="-apple-system"/>
              </a:rPr>
              <a:t>구니콘</a:t>
            </a:r>
            <a:r>
              <a:rPr lang="ko-KR" altLang="en-US" dirty="0" err="1">
                <a:solidFill>
                  <a:srgbClr val="212529"/>
                </a:solidFill>
                <a:ea typeface="-apple-system"/>
              </a:rPr>
              <a:t>을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latin typeface="Arial" panose="020B0604020202020204" pitchFamily="34" charset="0"/>
                <a:ea typeface="-apple-system"/>
              </a:rPr>
              <a:t> 이미지로 만들기 위하여 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latin typeface="Arial Unicode MS"/>
                <a:ea typeface="Fira Mono" panose="020B0509050000020004" pitchFamily="49" charset="0"/>
              </a:rPr>
              <a:t>Dockerfile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을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 </a:t>
            </a:r>
            <a:r>
              <a:rPr kumimoji="0" lang="ko-KR" altLang="en-US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 정</a:t>
            </a:r>
            <a:r>
              <a:rPr lang="ko-KR" altLang="en-US" dirty="0">
                <a:solidFill>
                  <a:srgbClr val="212529"/>
                </a:solidFill>
                <a:ea typeface="-apple-system"/>
              </a:rPr>
              <a:t>의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04700509-171B-E8FB-99A4-DC69CB9167F9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6900738" y="1718936"/>
            <a:ext cx="4971011" cy="30931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3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FROM python:3.8-slim: </a:t>
            </a:r>
            <a:r>
              <a:rPr kumimoji="0" lang="ko-KR" altLang="en-US" sz="13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베이스 이미지로 </a:t>
            </a:r>
            <a:r>
              <a:rPr kumimoji="0" lang="en-US" altLang="ko-KR" sz="13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Python 3.8-slim </a:t>
            </a:r>
            <a:r>
              <a:rPr kumimoji="0" lang="ko-KR" altLang="en-US" sz="13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이미지를 사용</a:t>
            </a:r>
            <a:endParaRPr kumimoji="0" lang="en-US" altLang="ko-KR" sz="1300" b="0" i="0" u="none" strike="noStrike" cap="none" normalizeH="0" baseline="0" dirty="0">
              <a:ln>
                <a:noFill/>
              </a:ln>
              <a:solidFill>
                <a:srgbClr val="212529"/>
              </a:solidFill>
              <a:effectLst/>
              <a:ea typeface="-apple-system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1300" b="0" i="0" u="none" strike="noStrike" cap="none" normalizeH="0" baseline="0" dirty="0">
              <a:ln>
                <a:noFill/>
              </a:ln>
              <a:solidFill>
                <a:srgbClr val="212529"/>
              </a:solidFill>
              <a:effectLst/>
              <a:ea typeface="-apple-system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3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COPY . /app: </a:t>
            </a:r>
            <a:r>
              <a:rPr kumimoji="0" lang="ko-KR" altLang="en-US" sz="13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현재 디렉토리의 모든 파일과 폴더를 컨테이너 내부의 </a:t>
            </a:r>
            <a:r>
              <a:rPr kumimoji="0" lang="en-US" altLang="ko-KR" sz="13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/app </a:t>
            </a:r>
            <a:r>
              <a:rPr kumimoji="0" lang="ko-KR" altLang="en-US" sz="13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디렉토리로 복사</a:t>
            </a:r>
            <a:endParaRPr kumimoji="0" lang="en-US" altLang="ko-KR" sz="1300" b="0" i="0" u="none" strike="noStrike" cap="none" normalizeH="0" baseline="0" dirty="0">
              <a:ln>
                <a:noFill/>
              </a:ln>
              <a:solidFill>
                <a:srgbClr val="212529"/>
              </a:solidFill>
              <a:effectLst/>
              <a:ea typeface="-apple-system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1300" b="0" i="0" u="none" strike="noStrike" cap="none" normalizeH="0" baseline="0" dirty="0">
              <a:ln>
                <a:noFill/>
              </a:ln>
              <a:solidFill>
                <a:srgbClr val="212529"/>
              </a:solidFill>
              <a:effectLst/>
              <a:ea typeface="-apple-system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3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RUN pip3 install flask: </a:t>
            </a:r>
            <a:r>
              <a:rPr kumimoji="0" lang="ko-KR" altLang="en-US" sz="13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컨테이너 내부에서 </a:t>
            </a:r>
            <a:r>
              <a:rPr kumimoji="0" lang="en-US" altLang="ko-KR" sz="13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pip3 </a:t>
            </a:r>
            <a:r>
              <a:rPr kumimoji="0" lang="ko-KR" altLang="en-US" sz="13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를 사용하여 </a:t>
            </a:r>
            <a:r>
              <a:rPr kumimoji="0" lang="en-US" altLang="ko-KR" sz="13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Flask</a:t>
            </a:r>
            <a:r>
              <a:rPr kumimoji="0" lang="ko-KR" altLang="en-US" sz="13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를 설치</a:t>
            </a:r>
            <a:endParaRPr kumimoji="0" lang="en-US" altLang="ko-KR" sz="1300" b="0" i="0" u="none" strike="noStrike" cap="none" normalizeH="0" baseline="0" dirty="0">
              <a:ln>
                <a:noFill/>
              </a:ln>
              <a:solidFill>
                <a:srgbClr val="212529"/>
              </a:solidFill>
              <a:effectLst/>
              <a:ea typeface="-apple-system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1300" b="0" i="0" u="none" strike="noStrike" cap="none" normalizeH="0" baseline="0" dirty="0">
              <a:ln>
                <a:noFill/>
              </a:ln>
              <a:solidFill>
                <a:srgbClr val="212529"/>
              </a:solidFill>
              <a:effectLst/>
              <a:ea typeface="-apple-system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3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WORKDIR /app: </a:t>
            </a:r>
            <a:r>
              <a:rPr kumimoji="0" lang="ko-KR" altLang="en-US" sz="13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작업 디렉토리를 </a:t>
            </a:r>
            <a:r>
              <a:rPr kumimoji="0" lang="en-US" altLang="ko-KR" sz="13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/app</a:t>
            </a:r>
            <a:r>
              <a:rPr kumimoji="0" lang="ko-KR" altLang="en-US" sz="13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으로 변경</a:t>
            </a:r>
            <a:endParaRPr kumimoji="0" lang="en-US" altLang="ko-KR" sz="1300" b="0" i="0" u="none" strike="noStrike" cap="none" normalizeH="0" baseline="0" dirty="0">
              <a:ln>
                <a:noFill/>
              </a:ln>
              <a:solidFill>
                <a:srgbClr val="212529"/>
              </a:solidFill>
              <a:effectLst/>
              <a:ea typeface="-apple-system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1300" b="0" i="0" u="none" strike="noStrike" cap="none" normalizeH="0" baseline="0" dirty="0">
              <a:ln>
                <a:noFill/>
              </a:ln>
              <a:solidFill>
                <a:srgbClr val="212529"/>
              </a:solidFill>
              <a:effectLst/>
              <a:ea typeface="-apple-system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3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CMD [＂python3＂, ＂-m＂, ＂flask＂, ＂run＂, ＂—host=0.0.0.0＂]: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300" dirty="0">
                <a:solidFill>
                  <a:srgbClr val="212529"/>
                </a:solidFill>
                <a:ea typeface="-apple-system"/>
              </a:rPr>
              <a:t>-</a:t>
            </a:r>
            <a:r>
              <a:rPr kumimoji="0" lang="en-US" altLang="ko-KR" sz="13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Flask </a:t>
            </a:r>
            <a:r>
              <a:rPr kumimoji="0" lang="ko-KR" altLang="en-US" sz="13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애플리케이션을 실행하는 </a:t>
            </a:r>
            <a:r>
              <a:rPr kumimoji="0" lang="en-US" altLang="ko-KR" sz="13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Python </a:t>
            </a:r>
            <a:r>
              <a:rPr kumimoji="0" lang="ko-KR" altLang="en-US" sz="13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명령어를 지정</a:t>
            </a:r>
            <a:endParaRPr kumimoji="0" lang="en-US" altLang="ko-KR" sz="1300" b="0" i="0" u="none" strike="noStrike" cap="none" normalizeH="0" baseline="0" dirty="0">
              <a:ln>
                <a:noFill/>
              </a:ln>
              <a:solidFill>
                <a:srgbClr val="212529"/>
              </a:solidFill>
              <a:effectLst/>
              <a:ea typeface="-apple-system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3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-host=0.0.0.0 </a:t>
            </a:r>
            <a:r>
              <a:rPr kumimoji="0" lang="ko-KR" altLang="en-US" sz="13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외부접속허용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D2CB0A9-444F-2871-4E61-E8C7BAD84D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66</a:t>
            </a:fld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AA1AE79-64C8-E39E-60A5-51172BD2DD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266" y="5362578"/>
            <a:ext cx="3454057" cy="946544"/>
          </a:xfrm>
          <a:prstGeom prst="rect">
            <a:avLst/>
          </a:prstGeom>
        </p:spPr>
      </p:pic>
      <p:sp>
        <p:nvSpPr>
          <p:cNvPr id="13" name="Rectangle 2">
            <a:extLst>
              <a:ext uri="{FF2B5EF4-FFF2-40B4-BE49-F238E27FC236}">
                <a16:creationId xmlns:a16="http://schemas.microsoft.com/office/drawing/2014/main" id="{F1DC1BAE-34CD-23FA-A600-773536667CC0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838200" y="4952489"/>
            <a:ext cx="650047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requirements.txt</a:t>
            </a:r>
            <a:r>
              <a:rPr kumimoji="0" lang="ko-KR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ko-KR" altLang="ko-KR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246D471D-A58B-7305-71F5-C8E60A8D0F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813" y="1653443"/>
            <a:ext cx="6057900" cy="3209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27309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98447C-3D2C-56AB-735A-2EA70B3724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A705324A-C319-3708-E1CF-D0DC2E4296D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07FF11AF-B2C3-6E93-1293-DC716B3B7005}"/>
              </a:ext>
            </a:extLst>
          </p:cNvPr>
          <p:cNvSpPr txBox="1"/>
          <p:nvPr/>
        </p:nvSpPr>
        <p:spPr>
          <a:xfrm>
            <a:off x="144378" y="272716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2AE6E0-E6DA-70DE-0203-EAB8CDC32050}"/>
              </a:ext>
            </a:extLst>
          </p:cNvPr>
          <p:cNvSpPr txBox="1"/>
          <p:nvPr/>
        </p:nvSpPr>
        <p:spPr>
          <a:xfrm>
            <a:off x="1163052" y="272716"/>
            <a:ext cx="15536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실습  구조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D9AEC136-A62C-25EA-A089-55280DF524B6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1">
            <a:extLst>
              <a:ext uri="{FF2B5EF4-FFF2-40B4-BE49-F238E27FC236}">
                <a16:creationId xmlns:a16="http://schemas.microsoft.com/office/drawing/2014/main" id="{5D8EF666-E9B4-FB87-A915-199B24D1C8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6814" y="1137108"/>
            <a:ext cx="639262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dirty="0">
                <a:solidFill>
                  <a:srgbClr val="212529"/>
                </a:solidFill>
                <a:latin typeface="Arial Unicode MS"/>
                <a:ea typeface="Fira Mono" panose="020B0509050000020004" pitchFamily="49" charset="0"/>
              </a:rPr>
              <a:t>docker-</a:t>
            </a:r>
            <a:r>
              <a:rPr lang="en-US" altLang="ko-KR" dirty="0" err="1">
                <a:solidFill>
                  <a:srgbClr val="212529"/>
                </a:solidFill>
                <a:latin typeface="Arial Unicode MS"/>
                <a:ea typeface="Fira Mono" panose="020B0509050000020004" pitchFamily="49" charset="0"/>
              </a:rPr>
              <a:t>compose.yml</a:t>
            </a:r>
            <a:r>
              <a:rPr lang="en-US" altLang="ko-KR" dirty="0">
                <a:solidFill>
                  <a:srgbClr val="212529"/>
                </a:solidFill>
                <a:latin typeface="Arial Unicode MS"/>
                <a:ea typeface="Fira Mono" panose="020B0509050000020004" pitchFamily="49" charset="0"/>
              </a:rPr>
              <a:t> </a:t>
            </a:r>
            <a:r>
              <a:rPr lang="ko-KR" altLang="en-US" dirty="0">
                <a:solidFill>
                  <a:srgbClr val="212529"/>
                </a:solidFill>
                <a:ea typeface="Fira Mono" panose="020B0509050000020004" pitchFamily="49" charset="0"/>
              </a:rPr>
              <a:t>구성</a:t>
            </a:r>
            <a:endParaRPr kumimoji="0" lang="ko-KR" altLang="ko-KR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10A3DC6-CE07-CC36-7A1F-F01B0D2FDD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814" y="1690806"/>
            <a:ext cx="7366744" cy="4477580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443AD7D-DC2D-A8D1-0EF1-09139FFDD4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67</a:t>
            </a:fld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7ECEEDEF-C374-76F4-A110-5A7F4A152403}"/>
              </a:ext>
            </a:extLst>
          </p:cNvPr>
          <p:cNvSpPr/>
          <p:nvPr/>
        </p:nvSpPr>
        <p:spPr>
          <a:xfrm>
            <a:off x="2618914" y="2683764"/>
            <a:ext cx="295006" cy="228112"/>
          </a:xfrm>
          <a:prstGeom prst="round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47BE68F0-52AE-E5AD-BF27-3098EA9F24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80459" y="2613154"/>
            <a:ext cx="639262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b="0" i="0" u="none" strike="noStrike" cap="none" normalizeH="0" baseline="0" dirty="0">
                <a:ln>
                  <a:noFill/>
                </a:ln>
                <a:solidFill>
                  <a:srgbClr val="F3F9FB"/>
                </a:solidFill>
                <a:effectLst/>
                <a:latin typeface="Arial Unicode MS"/>
                <a:ea typeface="Fira Mono" panose="020B0509050000020004" pitchFamily="49" charset="0"/>
              </a:rPr>
              <a:t>. </a:t>
            </a:r>
            <a:r>
              <a:rPr kumimoji="0" lang="ko-KR" altLang="en-US" b="0" i="0" u="none" strike="noStrike" cap="none" normalizeH="0" baseline="0" dirty="0">
                <a:ln>
                  <a:noFill/>
                </a:ln>
                <a:solidFill>
                  <a:srgbClr val="F3F9FB"/>
                </a:solidFill>
                <a:effectLst/>
                <a:latin typeface="Arial Unicode MS"/>
                <a:ea typeface="Fira Mono" panose="020B0509050000020004" pitchFamily="49" charset="0"/>
              </a:rPr>
              <a:t>은</a:t>
            </a:r>
            <a:r>
              <a:rPr kumimoji="0" lang="en-US" altLang="ko-KR" b="0" i="0" u="none" strike="noStrike" cap="none" normalizeH="0" baseline="0" dirty="0">
                <a:ln>
                  <a:noFill/>
                </a:ln>
                <a:solidFill>
                  <a:srgbClr val="F3F9FB"/>
                </a:solidFill>
                <a:effectLst/>
                <a:latin typeface="Arial Unicode MS"/>
                <a:ea typeface="Fira Mono" panose="020B0509050000020004" pitchFamily="49" charset="0"/>
              </a:rPr>
              <a:t> </a:t>
            </a:r>
            <a:r>
              <a:rPr lang="ko-KR" altLang="en-US" dirty="0">
                <a:solidFill>
                  <a:srgbClr val="F3F9FB"/>
                </a:solidFill>
                <a:latin typeface="Arial Unicode MS"/>
                <a:ea typeface="Fira Mono" panose="020B0509050000020004" pitchFamily="49" charset="0"/>
              </a:rPr>
              <a:t>현재 경로를 뜻 함</a:t>
            </a:r>
            <a:endParaRPr kumimoji="0" lang="ko-KR" altLang="ko-KR" b="0" i="0" u="none" strike="noStrike" cap="none" normalizeH="0" baseline="0" dirty="0">
              <a:ln>
                <a:noFill/>
              </a:ln>
              <a:solidFill>
                <a:srgbClr val="F3F9FB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212925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4BAFD0-6E6D-0B9A-BE4E-36C9419FF8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2BBA81D5-46E1-5C50-01CC-D3AF3E937806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E3326921-8777-CECB-0C69-941E0446AE98}"/>
              </a:ext>
            </a:extLst>
          </p:cNvPr>
          <p:cNvSpPr txBox="1"/>
          <p:nvPr/>
        </p:nvSpPr>
        <p:spPr>
          <a:xfrm>
            <a:off x="144378" y="272716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F7BA43-92A9-D9DD-5145-813E0D3D9BBC}"/>
              </a:ext>
            </a:extLst>
          </p:cNvPr>
          <p:cNvSpPr txBox="1"/>
          <p:nvPr/>
        </p:nvSpPr>
        <p:spPr>
          <a:xfrm>
            <a:off x="1163052" y="272716"/>
            <a:ext cx="15536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실습  구조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6BDDC42-A6CD-D795-DB87-76821DEC2AC6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AC7AB92-5DAC-5F50-1795-B98BF06BE647}"/>
              </a:ext>
            </a:extLst>
          </p:cNvPr>
          <p:cNvSpPr txBox="1"/>
          <p:nvPr/>
        </p:nvSpPr>
        <p:spPr>
          <a:xfrm>
            <a:off x="846814" y="1137997"/>
            <a:ext cx="61223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 err="1"/>
              <a:t>도커</a:t>
            </a:r>
            <a:r>
              <a:rPr lang="ko-KR" altLang="en-US" dirty="0"/>
              <a:t> </a:t>
            </a:r>
            <a:r>
              <a:rPr lang="ko-KR" altLang="en-US" dirty="0" err="1"/>
              <a:t>컴포즈</a:t>
            </a:r>
            <a:r>
              <a:rPr lang="ko-KR" altLang="en-US" dirty="0"/>
              <a:t> 실행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65F1EB8-AF37-FCEA-75C4-F63A24318000}"/>
              </a:ext>
            </a:extLst>
          </p:cNvPr>
          <p:cNvSpPr txBox="1"/>
          <p:nvPr/>
        </p:nvSpPr>
        <p:spPr>
          <a:xfrm>
            <a:off x="846814" y="2722461"/>
            <a:ext cx="61223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컨테이너 실행중인 것을 확인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2B1C5E8-C6EC-1FDA-8171-BAFE226AB7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955" y="1654165"/>
            <a:ext cx="6916115" cy="66684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3B73E14E-CE0C-5F28-6743-AC542679D5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814" y="3207853"/>
            <a:ext cx="10799754" cy="1116710"/>
          </a:xfrm>
          <a:prstGeom prst="rect">
            <a:avLst/>
          </a:prstGeom>
        </p:spPr>
      </p:pic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BCB6E44D-CC5A-373E-5A11-9C95ED2F224A}"/>
              </a:ext>
            </a:extLst>
          </p:cNvPr>
          <p:cNvSpPr/>
          <p:nvPr/>
        </p:nvSpPr>
        <p:spPr>
          <a:xfrm>
            <a:off x="888954" y="3843366"/>
            <a:ext cx="10799753" cy="481197"/>
          </a:xfrm>
          <a:prstGeom prst="round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75640A7-9843-48B7-2537-B413EA5C43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190108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98447C-3D2C-56AB-735A-2EA70B3724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A705324A-C319-3708-E1CF-D0DC2E4296D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07FF11AF-B2C3-6E93-1293-DC716B3B7005}"/>
              </a:ext>
            </a:extLst>
          </p:cNvPr>
          <p:cNvSpPr txBox="1"/>
          <p:nvPr/>
        </p:nvSpPr>
        <p:spPr>
          <a:xfrm>
            <a:off x="144378" y="272716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2AE6E0-E6DA-70DE-0203-EAB8CDC32050}"/>
              </a:ext>
            </a:extLst>
          </p:cNvPr>
          <p:cNvSpPr txBox="1"/>
          <p:nvPr/>
        </p:nvSpPr>
        <p:spPr>
          <a:xfrm>
            <a:off x="1163052" y="272716"/>
            <a:ext cx="15536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실습  구조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D9AEC136-A62C-25EA-A089-55280DF524B6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1">
            <a:extLst>
              <a:ext uri="{FF2B5EF4-FFF2-40B4-BE49-F238E27FC236}">
                <a16:creationId xmlns:a16="http://schemas.microsoft.com/office/drawing/2014/main" id="{5D8EF666-E9B4-FB87-A915-199B24D1C8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6814" y="1137108"/>
            <a:ext cx="639262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dirty="0">
                <a:solidFill>
                  <a:srgbClr val="212529"/>
                </a:solidFill>
                <a:latin typeface="Arial Unicode MS"/>
              </a:rPr>
              <a:t>GUI</a:t>
            </a:r>
            <a:r>
              <a:rPr lang="ko-KR" altLang="en-US" dirty="0">
                <a:solidFill>
                  <a:srgbClr val="212529"/>
                </a:solidFill>
                <a:latin typeface="Arial Unicode MS"/>
              </a:rPr>
              <a:t>를 통해 확인</a:t>
            </a:r>
            <a:endParaRPr kumimoji="0" lang="ko-KR" altLang="ko-KR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443AD7D-DC2D-A8D1-0EF1-09139FFDD4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69</a:t>
            </a:fld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EF562CE-CB01-5C79-F4BF-193035C5B5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814" y="1579062"/>
            <a:ext cx="6618072" cy="4326441"/>
          </a:xfrm>
          <a:prstGeom prst="rect">
            <a:avLst/>
          </a:prstGeom>
        </p:spPr>
      </p:pic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21181E9E-0787-D458-64E4-713C10B6D66F}"/>
              </a:ext>
            </a:extLst>
          </p:cNvPr>
          <p:cNvSpPr/>
          <p:nvPr/>
        </p:nvSpPr>
        <p:spPr>
          <a:xfrm>
            <a:off x="774502" y="3188401"/>
            <a:ext cx="6618072" cy="531343"/>
          </a:xfrm>
          <a:prstGeom prst="round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06493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6DFC6E-30E8-D22F-8CCA-D19E88FAF2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02437DF1-A0E4-22A5-CF05-010691CFB218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5959CD39-D9FD-E3F5-06C9-BFF027978D56}"/>
              </a:ext>
            </a:extLst>
          </p:cNvPr>
          <p:cNvSpPr txBox="1"/>
          <p:nvPr/>
        </p:nvSpPr>
        <p:spPr>
          <a:xfrm>
            <a:off x="144378" y="272716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3DA0F4-5A8F-1C45-CFB7-EE5C4ED73CA3}"/>
              </a:ext>
            </a:extLst>
          </p:cNvPr>
          <p:cNvSpPr txBox="1"/>
          <p:nvPr/>
        </p:nvSpPr>
        <p:spPr>
          <a:xfrm>
            <a:off x="1163052" y="272716"/>
            <a:ext cx="34612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 err="1">
                <a:solidFill>
                  <a:schemeClr val="accent1"/>
                </a:solidFill>
              </a:rPr>
              <a:t>도커를</a:t>
            </a:r>
            <a:r>
              <a:rPr lang="ko-KR" altLang="en-US" sz="2800" b="1" spc="-300" dirty="0">
                <a:solidFill>
                  <a:schemeClr val="accent1"/>
                </a:solidFill>
              </a:rPr>
              <a:t> 사용하는 이유  </a:t>
            </a:r>
            <a:r>
              <a:rPr lang="en-US" altLang="ko-KR" sz="2800" b="1" spc="-300" dirty="0">
                <a:solidFill>
                  <a:schemeClr val="accent1"/>
                </a:solidFill>
              </a:rPr>
              <a:t>2)</a:t>
            </a:r>
            <a:endParaRPr lang="ko-KR" altLang="en-US" sz="2800" b="1" spc="-3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E67B98EB-5659-C5BE-5AC7-9BC3F16C5A8E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2">
            <a:extLst>
              <a:ext uri="{FF2B5EF4-FFF2-40B4-BE49-F238E27FC236}">
                <a16:creationId xmlns:a16="http://schemas.microsoft.com/office/drawing/2014/main" id="{EB1CA5CD-EC0D-98D3-97CB-DCA0F56A95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263" y="2474529"/>
            <a:ext cx="5659821" cy="2074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65784040-550B-D698-8511-FF8D0EEF11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0681" y="2391734"/>
            <a:ext cx="4350129" cy="2973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4198092-E78E-20EA-7481-FC9131EF401C}"/>
              </a:ext>
            </a:extLst>
          </p:cNvPr>
          <p:cNvSpPr txBox="1"/>
          <p:nvPr/>
        </p:nvSpPr>
        <p:spPr>
          <a:xfrm>
            <a:off x="1163052" y="936636"/>
            <a:ext cx="61280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b="1" spc="-300" dirty="0">
                <a:solidFill>
                  <a:schemeClr val="accent1"/>
                </a:solidFill>
              </a:rPr>
              <a:t>확장과 축소에 유리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7483F2-F1DC-8525-5E70-A93739247481}"/>
              </a:ext>
            </a:extLst>
          </p:cNvPr>
          <p:cNvSpPr txBox="1"/>
          <p:nvPr/>
        </p:nvSpPr>
        <p:spPr>
          <a:xfrm>
            <a:off x="3280752" y="4674193"/>
            <a:ext cx="1909011" cy="369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Docker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B0C096-49B7-0252-2567-C780F14E93E0}"/>
              </a:ext>
            </a:extLst>
          </p:cNvPr>
          <p:cNvSpPr txBox="1"/>
          <p:nvPr/>
        </p:nvSpPr>
        <p:spPr>
          <a:xfrm>
            <a:off x="8451239" y="5492554"/>
            <a:ext cx="1909011" cy="369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virtual machines</a:t>
            </a:r>
            <a:endParaRPr lang="ko-KR" altLang="en-US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74AC45BD-A111-996C-B248-48E041AF1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199759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1A6C78-AD28-584E-71E6-17365B9C26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6784A356-7B73-DFA4-30C9-24A56837F6B3}"/>
              </a:ext>
            </a:extLst>
          </p:cNvPr>
          <p:cNvSpPr/>
          <p:nvPr/>
        </p:nvSpPr>
        <p:spPr>
          <a:xfrm>
            <a:off x="1163052" y="3389441"/>
            <a:ext cx="5883182" cy="2693928"/>
          </a:xfrm>
          <a:prstGeom prst="roundRect">
            <a:avLst/>
          </a:prstGeom>
          <a:solidFill>
            <a:schemeClr val="accent4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7B26018-06D8-0BB6-555C-B3417B8BA27B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093C788-018A-3095-CD44-E79440E8A131}"/>
              </a:ext>
            </a:extLst>
          </p:cNvPr>
          <p:cNvSpPr txBox="1"/>
          <p:nvPr/>
        </p:nvSpPr>
        <p:spPr>
          <a:xfrm>
            <a:off x="144378" y="272716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1DBB0A-562D-5E3D-6C8D-318333553B64}"/>
              </a:ext>
            </a:extLst>
          </p:cNvPr>
          <p:cNvSpPr txBox="1"/>
          <p:nvPr/>
        </p:nvSpPr>
        <p:spPr>
          <a:xfrm>
            <a:off x="1163052" y="272716"/>
            <a:ext cx="15536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실습  구조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C13EC8E-2A23-4729-C670-65D2740FD067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41B189F-1383-80B4-79A9-D8FCDEBD33DD}"/>
              </a:ext>
            </a:extLst>
          </p:cNvPr>
          <p:cNvSpPr txBox="1"/>
          <p:nvPr/>
        </p:nvSpPr>
        <p:spPr>
          <a:xfrm>
            <a:off x="1221240" y="2859688"/>
            <a:ext cx="61223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실제 웹 사이트 접속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D427C56-3A79-F43D-4D6D-6383B41040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8696" y="3536796"/>
            <a:ext cx="4058216" cy="235300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4A8AD50-89D9-8DDE-21F5-8AA4FDE8C9B0}"/>
              </a:ext>
            </a:extLst>
          </p:cNvPr>
          <p:cNvSpPr txBox="1"/>
          <p:nvPr/>
        </p:nvSpPr>
        <p:spPr>
          <a:xfrm>
            <a:off x="7343562" y="5558953"/>
            <a:ext cx="4431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내 외부</a:t>
            </a:r>
            <a:r>
              <a:rPr lang="en-US" altLang="ko-KR" dirty="0"/>
              <a:t> </a:t>
            </a:r>
            <a:r>
              <a:rPr lang="ko-KR" altLang="en-US" dirty="0"/>
              <a:t>아이피</a:t>
            </a:r>
            <a:r>
              <a:rPr lang="en-US" altLang="ko-KR" dirty="0"/>
              <a:t>:2467  </a:t>
            </a:r>
            <a:r>
              <a:rPr lang="ko-KR" altLang="en-US" dirty="0"/>
              <a:t>로 접속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1CC838A-FC3F-34D0-D0BF-E47F85FCB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70</a:t>
            </a:fld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ED1A4B1-66AF-33A1-A5B5-AC336A524A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9003" y="1181402"/>
            <a:ext cx="4905375" cy="1257300"/>
          </a:xfrm>
          <a:prstGeom prst="rect">
            <a:avLst/>
          </a:prstGeom>
        </p:spPr>
      </p:pic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7A3647D9-87A9-2BFF-E6F7-5DCBB210A18B}"/>
              </a:ext>
            </a:extLst>
          </p:cNvPr>
          <p:cNvSpPr/>
          <p:nvPr/>
        </p:nvSpPr>
        <p:spPr>
          <a:xfrm>
            <a:off x="1509204" y="1852182"/>
            <a:ext cx="3542190" cy="216315"/>
          </a:xfrm>
          <a:prstGeom prst="round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2AE2CF0-0AAD-588D-B529-07887D858868}"/>
              </a:ext>
            </a:extLst>
          </p:cNvPr>
          <p:cNvSpPr txBox="1"/>
          <p:nvPr/>
        </p:nvSpPr>
        <p:spPr>
          <a:xfrm>
            <a:off x="1163052" y="760416"/>
            <a:ext cx="61223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err="1"/>
              <a:t>ip</a:t>
            </a:r>
            <a:r>
              <a:rPr lang="ko-KR" altLang="en-US" dirty="0"/>
              <a:t> 확인</a:t>
            </a:r>
          </a:p>
        </p:txBody>
      </p:sp>
    </p:spTree>
    <p:extLst>
      <p:ext uri="{BB962C8B-B14F-4D97-AF65-F5344CB8AC3E}">
        <p14:creationId xmlns:p14="http://schemas.microsoft.com/office/powerpoint/2010/main" val="309735355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18E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TextBox 228">
            <a:extLst>
              <a:ext uri="{FF2B5EF4-FFF2-40B4-BE49-F238E27FC236}">
                <a16:creationId xmlns:a16="http://schemas.microsoft.com/office/drawing/2014/main" id="{82E972E3-5A9F-5EC8-8519-037C335D1561}"/>
              </a:ext>
            </a:extLst>
          </p:cNvPr>
          <p:cNvSpPr txBox="1"/>
          <p:nvPr/>
        </p:nvSpPr>
        <p:spPr>
          <a:xfrm flipH="1">
            <a:off x="4937718" y="2844225"/>
            <a:ext cx="23153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</a:rPr>
              <a:t>감사합니다</a:t>
            </a:r>
            <a:r>
              <a:rPr lang="en-US" altLang="ko-KR" sz="3200" b="1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DF1F7189-2DFC-35F0-5977-94F2471E40BA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A53E9C7-8366-2DF7-E32C-627DFDFF21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534531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18E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TextBox 228">
            <a:extLst>
              <a:ext uri="{FF2B5EF4-FFF2-40B4-BE49-F238E27FC236}">
                <a16:creationId xmlns:a16="http://schemas.microsoft.com/office/drawing/2014/main" id="{82E972E3-5A9F-5EC8-8519-037C335D1561}"/>
              </a:ext>
            </a:extLst>
          </p:cNvPr>
          <p:cNvSpPr txBox="1"/>
          <p:nvPr/>
        </p:nvSpPr>
        <p:spPr>
          <a:xfrm flipH="1">
            <a:off x="4673054" y="2510759"/>
            <a:ext cx="499618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b="1" dirty="0">
                <a:solidFill>
                  <a:schemeClr val="bg1"/>
                </a:solidFill>
              </a:rPr>
              <a:t>Q/A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DF1F7189-2DFC-35F0-5977-94F2471E40BA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0E1DE68-045D-6056-0659-39804CC26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244757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18EA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A5CA76F-BF60-5B75-87BB-20CB5AA7A5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TextBox 228">
            <a:extLst>
              <a:ext uri="{FF2B5EF4-FFF2-40B4-BE49-F238E27FC236}">
                <a16:creationId xmlns:a16="http://schemas.microsoft.com/office/drawing/2014/main" id="{EA2019F3-7B6E-4A96-261C-8F50216E23CA}"/>
              </a:ext>
            </a:extLst>
          </p:cNvPr>
          <p:cNvSpPr txBox="1"/>
          <p:nvPr/>
        </p:nvSpPr>
        <p:spPr>
          <a:xfrm flipH="1">
            <a:off x="607240" y="2139723"/>
            <a:ext cx="4996181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공부한 자료 </a:t>
            </a:r>
            <a:r>
              <a:rPr lang="en-US" altLang="ko-KR" sz="800" dirty="0"/>
              <a:t>(</a:t>
            </a:r>
            <a:r>
              <a:rPr lang="ko-KR" altLang="en-US" sz="800" dirty="0"/>
              <a:t>출처</a:t>
            </a:r>
            <a:r>
              <a:rPr lang="en-US" altLang="ko-KR" sz="800" dirty="0"/>
              <a:t>)</a:t>
            </a:r>
          </a:p>
          <a:p>
            <a:pPr marL="0" indent="0">
              <a:buNone/>
            </a:pPr>
            <a:r>
              <a:rPr lang="en-US" altLang="ko-KR" sz="800" dirty="0"/>
              <a:t>- </a:t>
            </a:r>
            <a:r>
              <a:rPr lang="ko-KR" altLang="en-US" sz="800" dirty="0" err="1"/>
              <a:t>따배도</a:t>
            </a:r>
            <a:r>
              <a:rPr lang="ko-KR" altLang="en-US" sz="800" dirty="0"/>
              <a:t> </a:t>
            </a:r>
            <a:r>
              <a:rPr lang="en-US" altLang="ko-KR" sz="800" dirty="0"/>
              <a:t>(</a:t>
            </a:r>
            <a:r>
              <a:rPr lang="ko-KR" altLang="en-US" sz="800" dirty="0" err="1"/>
              <a:t>도커</a:t>
            </a:r>
            <a:r>
              <a:rPr lang="ko-KR" altLang="en-US" sz="800" dirty="0"/>
              <a:t> 시리즈</a:t>
            </a:r>
            <a:r>
              <a:rPr lang="en-US" altLang="ko-KR" sz="800" dirty="0"/>
              <a:t>)</a:t>
            </a:r>
          </a:p>
          <a:p>
            <a:pPr marL="171450" indent="-171450">
              <a:buFontTx/>
              <a:buChar char="-"/>
            </a:pPr>
            <a:r>
              <a:rPr lang="en-US" altLang="ko-KR" sz="800" dirty="0">
                <a:hlinkClick r:id="rId2"/>
              </a:rPr>
              <a:t>https://velog.io/@kdaeyeop/%EB%8F%84%EC%BB%A4-Docker-%EC%99%80-VM%EC%9D%98-%EC%B0%A8%EC%9D%B4</a:t>
            </a:r>
            <a:endParaRPr lang="en-US" altLang="ko-KR" sz="800" dirty="0"/>
          </a:p>
          <a:p>
            <a:pPr marL="171450" indent="-171450">
              <a:buFontTx/>
              <a:buChar char="-"/>
            </a:pPr>
            <a:endParaRPr lang="en-US" altLang="ko-KR" sz="800" dirty="0"/>
          </a:p>
          <a:p>
            <a:pPr marL="171450" indent="-171450">
              <a:buFontTx/>
              <a:buChar char="-"/>
            </a:pPr>
            <a:r>
              <a:rPr lang="en-US" altLang="ko-KR" sz="800" dirty="0">
                <a:hlinkClick r:id="rId3"/>
              </a:rPr>
              <a:t>https://tech.cloudmt.co.kr/2022/06/29/%EB%8F%84%EC%BB%A4%EC%99%80-%EC%BB%A8%ED%85%8C%EC%9D%B4%EB%84%88%EC%9D%98-%EC%9D%B4%ED%95%B4-1-3-%EC%BB%A8%ED%85%8C%EC%9D%B4%EB%84%88-%EC%82%AC%EC%9A%A9%EB%B2%95/</a:t>
            </a:r>
            <a:endParaRPr lang="en-US" altLang="ko-KR" sz="800" dirty="0"/>
          </a:p>
          <a:p>
            <a:pPr marL="171450" indent="-171450">
              <a:buFontTx/>
              <a:buChar char="-"/>
            </a:pPr>
            <a:endParaRPr lang="en-US" altLang="ko-KR" sz="800" dirty="0"/>
          </a:p>
          <a:p>
            <a:pPr marL="171450" indent="-171450">
              <a:buFontTx/>
              <a:buChar char="-"/>
            </a:pPr>
            <a:r>
              <a:rPr lang="en-US" altLang="ko-KR" sz="800" dirty="0">
                <a:hlinkClick r:id="rId4"/>
              </a:rPr>
              <a:t>https://80000coding.oopy.io/9fd8569b-4fe5-42cb-a1c7-fe43d829f9c3</a:t>
            </a:r>
            <a:endParaRPr lang="en-US" altLang="ko-KR" sz="800" dirty="0"/>
          </a:p>
          <a:p>
            <a:pPr marL="171450" indent="-171450">
              <a:buFontTx/>
              <a:buChar char="-"/>
            </a:pPr>
            <a:endParaRPr lang="en-US" altLang="ko-KR" sz="800" dirty="0"/>
          </a:p>
          <a:p>
            <a:pPr marL="171450" indent="-171450">
              <a:buFontTx/>
              <a:buChar char="-"/>
            </a:pPr>
            <a:r>
              <a:rPr lang="en-US" altLang="ko-KR" sz="800" dirty="0">
                <a:hlinkClick r:id="rId5"/>
              </a:rPr>
              <a:t>https://velog.io/@choidongkuen/%EC%84%9C%EB%B2%84-Docker-Network-%EC%97%90-%EB%8C%80%ED%95%B4</a:t>
            </a:r>
            <a:endParaRPr lang="en-US" altLang="ko-KR" sz="800" dirty="0"/>
          </a:p>
          <a:p>
            <a:pPr marL="171450" indent="-171450">
              <a:buFontTx/>
              <a:buChar char="-"/>
            </a:pPr>
            <a:endParaRPr lang="en-US" altLang="ko-KR" sz="800" dirty="0"/>
          </a:p>
          <a:p>
            <a:pPr marL="171450" indent="-171450">
              <a:buFontTx/>
              <a:buChar char="-"/>
            </a:pPr>
            <a:r>
              <a:rPr lang="en-US" altLang="ko-KR" sz="800" dirty="0">
                <a:hlinkClick r:id="rId6"/>
              </a:rPr>
              <a:t>https://creboring.net/blog/how-docker-divide-image-layer/</a:t>
            </a:r>
            <a:endParaRPr lang="en-US" altLang="ko-KR" sz="800" dirty="0"/>
          </a:p>
          <a:p>
            <a:pPr marL="171450" indent="-171450">
              <a:buFontTx/>
              <a:buChar char="-"/>
            </a:pPr>
            <a:endParaRPr lang="en-US" altLang="ko-KR" sz="800" dirty="0"/>
          </a:p>
          <a:p>
            <a:pPr marL="171450" indent="-171450">
              <a:buFontTx/>
              <a:buChar char="-"/>
            </a:pPr>
            <a:r>
              <a:rPr lang="en-US" altLang="ko-KR" sz="800" dirty="0">
                <a:hlinkClick r:id="rId5"/>
              </a:rPr>
              <a:t>https://velog.io/@choidongkuen/%EC%84%9C%EB%B2%84-Docker-Network-%EC%97%90-%EB%8C%80%ED%95%B4</a:t>
            </a:r>
            <a:endParaRPr lang="en-US" altLang="ko-KR" sz="800" dirty="0"/>
          </a:p>
          <a:p>
            <a:pPr marL="171450" indent="-171450">
              <a:buFontTx/>
              <a:buChar char="-"/>
            </a:pPr>
            <a:endParaRPr lang="en-US" altLang="ko-KR" sz="800" dirty="0"/>
          </a:p>
          <a:p>
            <a:pPr marL="0" indent="0">
              <a:buNone/>
            </a:pPr>
            <a:endParaRPr lang="en-US" altLang="ko-KR" sz="800" dirty="0"/>
          </a:p>
          <a:p>
            <a:pPr marL="0" indent="0">
              <a:buNone/>
            </a:pPr>
            <a:r>
              <a:rPr lang="ko-KR" altLang="en-US" sz="800" dirty="0"/>
              <a:t>이 외에도 알아야 </a:t>
            </a:r>
            <a:r>
              <a:rPr lang="ko-KR" altLang="en-US" sz="800" dirty="0" err="1"/>
              <a:t>할것들</a:t>
            </a:r>
            <a:r>
              <a:rPr lang="en-US" altLang="ko-KR" sz="800" dirty="0"/>
              <a:t>..</a:t>
            </a:r>
          </a:p>
          <a:p>
            <a:pPr marL="0" indent="0">
              <a:buNone/>
            </a:pPr>
            <a:r>
              <a:rPr lang="en-US" altLang="ko-KR" sz="800" dirty="0" err="1"/>
              <a:t>linux</a:t>
            </a:r>
            <a:r>
              <a:rPr lang="en-US" altLang="ko-KR" sz="800" dirty="0"/>
              <a:t> </a:t>
            </a:r>
            <a:r>
              <a:rPr lang="ko-KR" altLang="en-US" sz="800" dirty="0"/>
              <a:t>시스템 구조</a:t>
            </a:r>
            <a:r>
              <a:rPr lang="en-US" altLang="ko-KR" sz="800" dirty="0"/>
              <a:t>,</a:t>
            </a:r>
            <a:r>
              <a:rPr lang="ko-KR" altLang="en-US" sz="800" dirty="0"/>
              <a:t> </a:t>
            </a:r>
            <a:r>
              <a:rPr lang="en-US" altLang="ko-KR" sz="800" dirty="0"/>
              <a:t>docker engine, </a:t>
            </a:r>
            <a:r>
              <a:rPr lang="ko-KR" altLang="en-US" sz="800" dirty="0" err="1"/>
              <a:t>쿠버네티스</a:t>
            </a:r>
            <a:r>
              <a:rPr lang="en-US" altLang="ko-KR" sz="800" dirty="0"/>
              <a:t>, </a:t>
            </a:r>
            <a:r>
              <a:rPr lang="en-US" altLang="ko-KR" sz="800" dirty="0" err="1"/>
              <a:t>devops</a:t>
            </a:r>
            <a:r>
              <a:rPr lang="en-US" altLang="ko-KR" sz="800" dirty="0"/>
              <a:t>, </a:t>
            </a:r>
            <a:r>
              <a:rPr lang="ko-KR" altLang="en-US" sz="800" dirty="0" err="1"/>
              <a:t>마이크로서비스</a:t>
            </a:r>
            <a:r>
              <a:rPr lang="ko-KR" altLang="en-US" sz="800" dirty="0"/>
              <a:t> 등등</a:t>
            </a:r>
            <a:r>
              <a:rPr lang="en-US" altLang="ko-KR" sz="800" dirty="0"/>
              <a:t>…..</a:t>
            </a:r>
            <a:endParaRPr lang="ko-KR" altLang="en-US" sz="800" dirty="0"/>
          </a:p>
          <a:p>
            <a:endParaRPr lang="en-US" altLang="ko-KR" sz="800" b="1" dirty="0">
              <a:solidFill>
                <a:schemeClr val="bg1"/>
              </a:solidFill>
            </a:endParaRP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A40A27D7-5DFF-53C9-4091-479D0FB2D93A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44DB960-40A0-8ED4-CB94-1521AA798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842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33696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</a:rPr>
              <a:t>Docker</a:t>
            </a:r>
            <a:r>
              <a:rPr lang="ko-KR" altLang="en-US" sz="2800" b="1" spc="-300" dirty="0">
                <a:solidFill>
                  <a:schemeClr val="accent1"/>
                </a:solidFill>
              </a:rPr>
              <a:t>를 써야 되는 이유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The future of Linux Containers">
            <a:extLst>
              <a:ext uri="{FF2B5EF4-FFF2-40B4-BE49-F238E27FC236}">
                <a16:creationId xmlns:a16="http://schemas.microsoft.com/office/drawing/2014/main" id="{9517B782-9937-A3B3-4BBF-5566045177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3052" y="1221167"/>
            <a:ext cx="4572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20CB63C-9C4F-903F-5093-EFFA25E925C3}"/>
              </a:ext>
            </a:extLst>
          </p:cNvPr>
          <p:cNvSpPr txBox="1"/>
          <p:nvPr/>
        </p:nvSpPr>
        <p:spPr>
          <a:xfrm>
            <a:off x="1163052" y="823885"/>
            <a:ext cx="61279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https://www.youtube.com/watch?v=wW9CAH9nSLs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FF0BB1-94B8-CED0-400E-C536092D615B}"/>
              </a:ext>
            </a:extLst>
          </p:cNvPr>
          <p:cNvSpPr txBox="1"/>
          <p:nvPr/>
        </p:nvSpPr>
        <p:spPr>
          <a:xfrm>
            <a:off x="1053291" y="4778639"/>
            <a:ext cx="896428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b="0" i="0" dirty="0" err="1">
                <a:solidFill>
                  <a:srgbClr val="333333"/>
                </a:solidFill>
                <a:effectLst/>
                <a:latin typeface="Spoqa Han Sans"/>
              </a:rPr>
              <a:t>도커는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Spoqa Han Sans"/>
              </a:rPr>
              <a:t>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Spoqa Han Sans"/>
              </a:rPr>
              <a:t>2013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Spoqa Han Sans"/>
              </a:rPr>
              <a:t>년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Spoqa Han Sans"/>
              </a:rPr>
              <a:t>3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Spoqa Han Sans"/>
              </a:rPr>
              <a:t>월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Spoqa Han Sans"/>
              </a:rPr>
              <a:t>Solomon </a:t>
            </a:r>
            <a:r>
              <a:rPr lang="en-US" altLang="ko-KR" b="0" i="0" dirty="0" err="1">
                <a:solidFill>
                  <a:srgbClr val="333333"/>
                </a:solidFill>
                <a:effectLst/>
                <a:latin typeface="Spoqa Han Sans"/>
              </a:rPr>
              <a:t>Hykes</a:t>
            </a:r>
            <a:endParaRPr lang="en-US" altLang="ko-KR" b="0" i="0" dirty="0">
              <a:solidFill>
                <a:srgbClr val="333333"/>
              </a:solidFill>
              <a:effectLst/>
              <a:latin typeface="Spoqa Han Sans"/>
            </a:endParaRPr>
          </a:p>
          <a:p>
            <a:r>
              <a:rPr lang="en-US" altLang="ko-KR" b="0" i="0" u="sng" dirty="0">
                <a:solidFill>
                  <a:srgbClr val="DB4D5E"/>
                </a:solidFill>
                <a:effectLst/>
                <a:latin typeface="Spoqa Han Sans"/>
                <a:hlinkClick r:id="rId3"/>
              </a:rPr>
              <a:t>The future of Linux Containers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Spoqa Han Sans"/>
              </a:rPr>
              <a:t>세션을 발표하여 세상에 처음 알려짐</a:t>
            </a:r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0670F96-8E0F-6695-E2E6-73FAF16331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75164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56AFEC-D3F7-25C5-DE51-DA7CCF0516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C90FD1A-60E1-CA02-B14E-81687F47F6E5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956BF2C3-C1BC-081D-DE85-A05821BA0603}"/>
              </a:ext>
            </a:extLst>
          </p:cNvPr>
          <p:cNvSpPr txBox="1"/>
          <p:nvPr/>
        </p:nvSpPr>
        <p:spPr>
          <a:xfrm>
            <a:off x="144378" y="272716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6B6329-B259-58BB-AC96-734A651C82CA}"/>
              </a:ext>
            </a:extLst>
          </p:cNvPr>
          <p:cNvSpPr txBox="1"/>
          <p:nvPr/>
        </p:nvSpPr>
        <p:spPr>
          <a:xfrm>
            <a:off x="1163052" y="272716"/>
            <a:ext cx="33696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</a:rPr>
              <a:t>Docker</a:t>
            </a:r>
            <a:r>
              <a:rPr lang="ko-KR" altLang="en-US" sz="2800" b="1" spc="-300" dirty="0">
                <a:solidFill>
                  <a:schemeClr val="accent1"/>
                </a:solidFill>
              </a:rPr>
              <a:t>를 써야 되는 이유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82D8A0D-DA79-A591-E942-5E0A58EDB894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D29E30C-410E-D434-9F7E-184ABA6CF78A}"/>
              </a:ext>
            </a:extLst>
          </p:cNvPr>
          <p:cNvSpPr txBox="1"/>
          <p:nvPr/>
        </p:nvSpPr>
        <p:spPr>
          <a:xfrm>
            <a:off x="1163052" y="5721365"/>
            <a:ext cx="609463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dirty="0"/>
              <a:t>https://survey.stackoverflow.co/2023/#section-most-popular-technologies-other-tools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217FB5F-C7A9-5A6E-2719-B51A433CC4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3052" y="3024951"/>
            <a:ext cx="4949300" cy="267827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39A9948-8B5D-778E-91B1-13DF25A677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3052" y="1136635"/>
            <a:ext cx="4949300" cy="1869454"/>
          </a:xfrm>
          <a:prstGeom prst="rect">
            <a:avLst/>
          </a:prstGeom>
        </p:spPr>
      </p:pic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69AC7D7-7A71-54F4-2803-6752DD2140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0954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_008_10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24D60"/>
      </a:accent1>
      <a:accent2>
        <a:srgbClr val="006182"/>
      </a:accent2>
      <a:accent3>
        <a:srgbClr val="4E849C"/>
      </a:accent3>
      <a:accent4>
        <a:srgbClr val="DCDBD9"/>
      </a:accent4>
      <a:accent5>
        <a:srgbClr val="3B626E"/>
      </a:accent5>
      <a:accent6>
        <a:srgbClr val="27383E"/>
      </a:accent6>
      <a:hlink>
        <a:srgbClr val="3F3F3F"/>
      </a:hlink>
      <a:folHlink>
        <a:srgbClr val="3F3F3F"/>
      </a:folHlink>
    </a:clrScheme>
    <a:fontScheme name="Pretendard_Black_standard">
      <a:majorFont>
        <a:latin typeface="Pretendard Black"/>
        <a:ea typeface="Pretendard Black"/>
        <a:cs typeface=""/>
      </a:majorFont>
      <a:minorFont>
        <a:latin typeface="Pretendar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14068</TotalTime>
  <Words>2278</Words>
  <Application>Microsoft Office PowerPoint</Application>
  <PresentationFormat>와이드스크린</PresentationFormat>
  <Paragraphs>501</Paragraphs>
  <Slides>73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73</vt:i4>
      </vt:variant>
    </vt:vector>
  </HeadingPairs>
  <TitlesOfParts>
    <vt:vector size="92" baseType="lpstr">
      <vt:lpstr>Apple SD Gothic Neo</vt:lpstr>
      <vt:lpstr>-apple-system</vt:lpstr>
      <vt:lpstr>Arial Unicode MS</vt:lpstr>
      <vt:lpstr>Gothic A1</vt:lpstr>
      <vt:lpstr>noto sans kr</vt:lpstr>
      <vt:lpstr>Pretendard</vt:lpstr>
      <vt:lpstr>Pretendard Black</vt:lpstr>
      <vt:lpstr>sohne</vt:lpstr>
      <vt:lpstr>Söhne</vt:lpstr>
      <vt:lpstr>Söhne Mono</vt:lpstr>
      <vt:lpstr>Spoqa Han Sans</vt:lpstr>
      <vt:lpstr>맑은 고딕</vt:lpstr>
      <vt:lpstr>Abadi</vt:lpstr>
      <vt:lpstr>Amasis MT Pro Black</vt:lpstr>
      <vt:lpstr>Arial</vt:lpstr>
      <vt:lpstr>Bahnschrift SemiBold</vt:lpstr>
      <vt:lpstr>Fira Mono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sjh</cp:lastModifiedBy>
  <cp:revision>134</cp:revision>
  <dcterms:created xsi:type="dcterms:W3CDTF">2022-08-03T01:14:38Z</dcterms:created>
  <dcterms:modified xsi:type="dcterms:W3CDTF">2024-03-28T15:27:08Z</dcterms:modified>
</cp:coreProperties>
</file>